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8" r:id="rId11"/>
    <p:sldId id="265" r:id="rId12"/>
    <p:sldId id="264" r:id="rId13"/>
    <p:sldId id="269" r:id="rId14"/>
    <p:sldId id="270" r:id="rId15"/>
    <p:sldId id="288" r:id="rId16"/>
    <p:sldId id="271" r:id="rId17"/>
    <p:sldId id="272" r:id="rId18"/>
    <p:sldId id="273" r:id="rId19"/>
    <p:sldId id="274" r:id="rId20"/>
    <p:sldId id="277" r:id="rId21"/>
    <p:sldId id="278" r:id="rId22"/>
    <p:sldId id="275" r:id="rId23"/>
    <p:sldId id="276" r:id="rId24"/>
    <p:sldId id="279" r:id="rId25"/>
    <p:sldId id="280" r:id="rId26"/>
    <p:sldId id="281" r:id="rId27"/>
    <p:sldId id="282" r:id="rId28"/>
    <p:sldId id="283" r:id="rId29"/>
    <p:sldId id="284" r:id="rId30"/>
    <p:sldId id="285" r:id="rId31"/>
    <p:sldId id="287" r:id="rId32"/>
    <p:sldId id="286"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6ACBD7-CE54-410A-A622-D0BB830165C9}"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393786-47E8-4DBB-AB51-7EAC4C51A86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ACBD7-CE54-410A-A622-D0BB830165C9}" type="datetimeFigureOut">
              <a:rPr lang="zh-CN" altLang="en-US" smtClean="0"/>
              <a:pPr/>
              <a:t>2015/11/10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93786-47E8-4DBB-AB51-7EAC4C51A86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224" y="1000108"/>
            <a:ext cx="7629524" cy="2143140"/>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smtClean="0">
                <a:latin typeface="+mj-ea"/>
              </a:rPr>
              <a:t>(</a:t>
            </a:r>
            <a:r>
              <a:rPr lang="zh-CN" altLang="en-US" b="1" dirty="0" smtClean="0">
                <a:latin typeface="+mj-ea"/>
              </a:rPr>
              <a:t>上册）</a:t>
            </a:r>
            <a:endParaRPr lang="zh-CN" altLang="en-US" dirty="0"/>
          </a:p>
        </p:txBody>
      </p:sp>
      <p:sp>
        <p:nvSpPr>
          <p:cNvPr id="3" name="副标题 2"/>
          <p:cNvSpPr>
            <a:spLocks noGrp="1"/>
          </p:cNvSpPr>
          <p:nvPr>
            <p:ph type="subTitle" idx="1"/>
          </p:nvPr>
        </p:nvSpPr>
        <p:spPr>
          <a:xfrm>
            <a:off x="1214414" y="3071810"/>
            <a:ext cx="6786610" cy="2566990"/>
          </a:xfrm>
        </p:spPr>
        <p:txBody>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smtClean="0">
                <a:solidFill>
                  <a:srgbClr val="FF0000"/>
                </a:solidFill>
                <a:latin typeface="Times New Roman" pitchFamily="18" charset="0"/>
                <a:cs typeface="Times New Roman" pitchFamily="18" charset="0"/>
              </a:rPr>
              <a:t>An Introduction</a:t>
            </a:r>
            <a:endParaRPr lang="en-US" altLang="zh-CN" b="1" dirty="0" smtClean="0">
              <a:solidFill>
                <a:srgbClr val="FF0000"/>
              </a:solidFill>
              <a:latin typeface="Times New Roman" pitchFamily="18" charset="0"/>
              <a:cs typeface="Times New Roman" pitchFamily="18" charset="0"/>
            </a:endParaRPr>
          </a:p>
          <a:p>
            <a:r>
              <a:rPr lang="en-US" altLang="zh-CN" b="1" dirty="0" smtClean="0">
                <a:solidFill>
                  <a:srgbClr val="FF0000"/>
                </a:solidFill>
                <a:latin typeface="Times New Roman" pitchFamily="18" charset="0"/>
                <a:cs typeface="Times New Roman" pitchFamily="18" charset="0"/>
              </a:rPr>
              <a:t>(Book One)</a:t>
            </a:r>
            <a:endParaRPr lang="zh-CN" altLang="en-US"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3" name="内容占位符 2"/>
          <p:cNvSpPr>
            <a:spLocks noGrp="1"/>
          </p:cNvSpPr>
          <p:nvPr>
            <p:ph sz="half" idx="1"/>
          </p:nvPr>
        </p:nvSpPr>
        <p:spPr/>
        <p:txBody>
          <a:bodyPr>
            <a:normAutofit lnSpcReduction="10000"/>
          </a:bodyPr>
          <a:lstStyle/>
          <a:p>
            <a:r>
              <a:rPr lang="en-US" sz="2000" i="1" dirty="0" smtClean="0">
                <a:latin typeface="Times New Roman" pitchFamily="18" charset="0"/>
                <a:cs typeface="Times New Roman" pitchFamily="18" charset="0"/>
              </a:rPr>
              <a:t>The Guardian </a:t>
            </a:r>
            <a:r>
              <a:rPr lang="en-US" sz="2000" dirty="0" smtClean="0">
                <a:latin typeface="Times New Roman" pitchFamily="18" charset="0"/>
                <a:cs typeface="Times New Roman" pitchFamily="18" charset="0"/>
              </a:rPr>
              <a:t>is a British national daily newspaper. Founded in 1821. It is the most left wing of the UK papers. In August 2013, </a:t>
            </a:r>
            <a:r>
              <a:rPr lang="en-US" sz="2000" i="1" dirty="0" smtClean="0">
                <a:latin typeface="Times New Roman" pitchFamily="18" charset="0"/>
                <a:cs typeface="Times New Roman" pitchFamily="18" charset="0"/>
              </a:rPr>
              <a:t>The Guardian</a:t>
            </a:r>
            <a:r>
              <a:rPr lang="en-US" sz="2000" dirty="0" smtClean="0">
                <a:latin typeface="Times New Roman" pitchFamily="18" charset="0"/>
                <a:cs typeface="Times New Roman" pitchFamily="18" charset="0"/>
              </a:rPr>
              <a:t> in paper form had an average daily  circulation of 189,000 copies. </a:t>
            </a:r>
            <a:r>
              <a:rPr lang="en-US" sz="2000" i="1" dirty="0" smtClean="0">
                <a:latin typeface="Times New Roman" pitchFamily="18" charset="0"/>
                <a:cs typeface="Times New Roman" pitchFamily="18" charset="0"/>
              </a:rPr>
              <a:t>The Guardian</a:t>
            </a:r>
            <a:r>
              <a:rPr lang="en-US" sz="2000" dirty="0" smtClean="0">
                <a:latin typeface="Times New Roman" pitchFamily="18" charset="0"/>
                <a:cs typeface="Times New Roman" pitchFamily="18" charset="0"/>
              </a:rPr>
              <a:t> was named newspaper of the year at the 2014 British Press Awards, for its reporting on government surveillance. The newspaper’s online edition was the third most widely read in the world as of June 2012. Its combined print and online editions reach nearly 9 million readers. </a:t>
            </a:r>
            <a:endParaRPr lang="zh-CN" altLang="en-US" sz="2000" dirty="0">
              <a:latin typeface="Times New Roman" pitchFamily="18" charset="0"/>
              <a:cs typeface="Times New Roman" pitchFamily="18" charset="0"/>
            </a:endParaRPr>
          </a:p>
        </p:txBody>
      </p:sp>
      <p:pic>
        <p:nvPicPr>
          <p:cNvPr id="5" name="内容占位符 4" descr="The_Guardian.jpg"/>
          <p:cNvPicPr>
            <a:picLocks noGrp="1" noChangeAspect="1"/>
          </p:cNvPicPr>
          <p:nvPr>
            <p:ph sz="half" idx="2"/>
          </p:nvPr>
        </p:nvPicPr>
        <p:blipFill>
          <a:blip r:embed="rId2"/>
          <a:stretch>
            <a:fillRect/>
          </a:stretch>
        </p:blipFill>
        <p:spPr>
          <a:xfrm>
            <a:off x="5072066" y="1455526"/>
            <a:ext cx="3357586" cy="506690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428596" y="1357298"/>
            <a:ext cx="8258204" cy="4768865"/>
          </a:xfrm>
        </p:spPr>
        <p:txBody>
          <a:bodyPr>
            <a:normAutofit/>
          </a:bodyPr>
          <a:lstStyle/>
          <a:p>
            <a:r>
              <a:rPr lang="en-US" sz="2400" dirty="0" smtClean="0">
                <a:latin typeface="Times New Roman" pitchFamily="18" charset="0"/>
                <a:cs typeface="Times New Roman" pitchFamily="18" charset="0"/>
              </a:rPr>
              <a:t>Advertising is carried in newspapers. The British media all must follow the Advertising Code which ensure that advertisements are legal, decent, honest and truthful; have a sense of responsibility for consumer and society; and respect the principles of fair competition.</a:t>
            </a:r>
          </a:p>
          <a:p>
            <a:r>
              <a:rPr lang="en-US" sz="2400" dirty="0" smtClean="0">
                <a:latin typeface="Times New Roman" pitchFamily="18" charset="0"/>
                <a:cs typeface="Times New Roman" pitchFamily="18" charset="0"/>
              </a:rPr>
              <a:t>British newspaper culture is unusual in the extent to which class and educational differences are reflected in the newspapers people read. Britain has one of the highest levels of newspaper sales per head of population, and there are over 1400 different newspapers which cater for a wide range of political views, interests and levels of education.</a:t>
            </a:r>
            <a:endParaRPr lang="zh-CN" alt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7" name="文本占位符 6"/>
          <p:cNvSpPr>
            <a:spLocks noGrp="1"/>
          </p:cNvSpPr>
          <p:nvPr>
            <p:ph type="body" idx="1"/>
          </p:nvPr>
        </p:nvSpPr>
        <p:spPr>
          <a:xfrm>
            <a:off x="642910" y="1643050"/>
            <a:ext cx="3143272" cy="71438"/>
          </a:xfrm>
        </p:spPr>
        <p:txBody>
          <a:bodyPr>
            <a:normAutofit fontScale="25000" lnSpcReduction="20000"/>
          </a:bodyPr>
          <a:lstStyle/>
          <a:p>
            <a:endParaRPr lang="zh-CN" altLang="en-US" dirty="0"/>
          </a:p>
        </p:txBody>
      </p:sp>
      <p:sp>
        <p:nvSpPr>
          <p:cNvPr id="6" name="内容占位符 5"/>
          <p:cNvSpPr>
            <a:spLocks noGrp="1"/>
          </p:cNvSpPr>
          <p:nvPr>
            <p:ph sz="half" idx="2"/>
          </p:nvPr>
        </p:nvSpPr>
        <p:spPr>
          <a:xfrm>
            <a:off x="428596" y="1928802"/>
            <a:ext cx="4068792" cy="4197361"/>
          </a:xfrm>
        </p:spPr>
        <p:txBody>
          <a:bodyPr>
            <a:normAutofit fontScale="92500" lnSpcReduction="10000"/>
          </a:bodyPr>
          <a:lstStyle/>
          <a:p>
            <a:r>
              <a:rPr lang="en-US" sz="2400" dirty="0" smtClean="0">
                <a:latin typeface="Times New Roman" pitchFamily="18" charset="0"/>
                <a:cs typeface="Times New Roman" pitchFamily="18" charset="0"/>
              </a:rPr>
              <a:t>British newspaper culture is unusual in the extent to which class and educational differences are reflected in the newspapers people read. Britain has one of the highest levels of newspaper sales per head of population, and there are over 1400 different newspapers which cater for a wide range of political views, interests and levels of education.</a:t>
            </a:r>
            <a:endParaRPr lang="zh-CN" altLang="en-US" sz="2400" dirty="0">
              <a:latin typeface="Times New Roman" pitchFamily="18" charset="0"/>
              <a:cs typeface="Times New Roman" pitchFamily="18" charset="0"/>
            </a:endParaRPr>
          </a:p>
        </p:txBody>
      </p:sp>
      <p:sp>
        <p:nvSpPr>
          <p:cNvPr id="8" name="文本占位符 7"/>
          <p:cNvSpPr>
            <a:spLocks noGrp="1"/>
          </p:cNvSpPr>
          <p:nvPr>
            <p:ph type="body" sz="quarter" idx="3"/>
          </p:nvPr>
        </p:nvSpPr>
        <p:spPr>
          <a:xfrm rot="10800000" flipV="1">
            <a:off x="4643437" y="5786454"/>
            <a:ext cx="4000529" cy="500065"/>
          </a:xfrm>
        </p:spPr>
        <p:txBody>
          <a:bodyPr>
            <a:normAutofit/>
          </a:bodyPr>
          <a:lstStyle/>
          <a:p>
            <a:pPr algn="ctr"/>
            <a:r>
              <a:rPr lang="en-US" altLang="zh-CN" sz="1800" b="0" dirty="0" smtClean="0">
                <a:latin typeface="Times New Roman" pitchFamily="18" charset="0"/>
                <a:cs typeface="Times New Roman" pitchFamily="18" charset="0"/>
              </a:rPr>
              <a:t>Reading a newspaper in a tube train </a:t>
            </a:r>
            <a:endParaRPr lang="zh-CN" altLang="en-US" sz="1800" b="0" dirty="0">
              <a:latin typeface="Times New Roman" pitchFamily="18" charset="0"/>
              <a:cs typeface="Times New Roman" pitchFamily="18" charset="0"/>
            </a:endParaRPr>
          </a:p>
        </p:txBody>
      </p:sp>
      <p:pic>
        <p:nvPicPr>
          <p:cNvPr id="10" name="内容占位符 9" descr="reading a newpaper is among the most popular activities.jpg"/>
          <p:cNvPicPr>
            <a:picLocks noGrp="1" noChangeAspect="1"/>
          </p:cNvPicPr>
          <p:nvPr>
            <p:ph sz="quarter" idx="4"/>
          </p:nvPr>
        </p:nvPicPr>
        <p:blipFill>
          <a:blip r:embed="rId2"/>
          <a:stretch>
            <a:fillRect/>
          </a:stretch>
        </p:blipFill>
        <p:spPr>
          <a:xfrm>
            <a:off x="4683574" y="1500189"/>
            <a:ext cx="3746078" cy="414339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7" name="内容占位符 6"/>
          <p:cNvSpPr>
            <a:spLocks noGrp="1"/>
          </p:cNvSpPr>
          <p:nvPr>
            <p:ph idx="1"/>
          </p:nvPr>
        </p:nvSpPr>
        <p:spPr>
          <a:xfrm>
            <a:off x="428596" y="1285860"/>
            <a:ext cx="8258204" cy="4840303"/>
          </a:xfrm>
        </p:spPr>
        <p:txBody>
          <a:bodyPr>
            <a:normAutofit/>
          </a:bodyPr>
          <a:lstStyle/>
          <a:p>
            <a:r>
              <a:rPr lang="en-US" sz="2000" dirty="0" smtClean="0">
                <a:latin typeface="Times New Roman" pitchFamily="18" charset="0"/>
                <a:cs typeface="Times New Roman" pitchFamily="18" charset="0"/>
              </a:rPr>
              <a:t>Different types of newspapers:</a:t>
            </a:r>
          </a:p>
          <a:p>
            <a:pPr>
              <a:buNone/>
            </a:pPr>
            <a:r>
              <a:rPr lang="en-US" sz="2000" dirty="0" smtClean="0">
                <a:latin typeface="Times New Roman" pitchFamily="18" charset="0"/>
                <a:cs typeface="Times New Roman" pitchFamily="18" charset="0"/>
              </a:rPr>
              <a:t>    -Daily national papers: Newspapers which are available throughout the country and cover issues of national importance.</a:t>
            </a:r>
          </a:p>
          <a:p>
            <a:pPr>
              <a:buNone/>
            </a:pPr>
            <a:r>
              <a:rPr lang="en-US" altLang="zh-CN" sz="2000" dirty="0" smtClean="0">
                <a:latin typeface="Times New Roman" pitchFamily="18" charset="0"/>
                <a:cs typeface="Times New Roman" pitchFamily="18" charset="0"/>
              </a:rPr>
              <a:t>    -“Quality press”: Usually broadsheets, t</a:t>
            </a:r>
            <a:r>
              <a:rPr lang="en-US" sz="2000" dirty="0" smtClean="0">
                <a:latin typeface="Times New Roman" pitchFamily="18" charset="0"/>
                <a:cs typeface="Times New Roman" pitchFamily="18" charset="0"/>
              </a:rPr>
              <a:t>he quality papers carry more serious and in-depth articles of particular political and social importance. They also carry reviews and feature articles about high culture and will generally be read by a well-educated, middle class audience. </a:t>
            </a:r>
            <a:r>
              <a:rPr lang="en-US" sz="2000" i="1" dirty="0" smtClean="0">
                <a:latin typeface="Times New Roman" pitchFamily="18" charset="0"/>
                <a:cs typeface="Times New Roman" pitchFamily="18" charset="0"/>
              </a:rPr>
              <a:t>The Time , The Observer, The Guardian </a:t>
            </a:r>
            <a:r>
              <a:rPr lang="en-US" sz="2000" dirty="0" smtClean="0">
                <a:latin typeface="Times New Roman" pitchFamily="18" charset="0"/>
                <a:cs typeface="Times New Roman" pitchFamily="18" charset="0"/>
              </a:rPr>
              <a:t>are quality papers. </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tabloids”: Only half the size of the broadsheet papers, the tabloids are smaller format newspapers with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photos and catchy headlines. They are often called “the gutter press” because they deal in scandals and gossip, usually about famous people, whether in politics, sports or entertainment, and carry lots of crime, sports and sensational human interest stories.</a:t>
            </a:r>
            <a:endParaRPr lang="zh-CN" alt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4" name="内容占位符 3"/>
          <p:cNvSpPr>
            <a:spLocks noGrp="1"/>
          </p:cNvSpPr>
          <p:nvPr>
            <p:ph sz="half" idx="1"/>
          </p:nvPr>
        </p:nvSpPr>
        <p:spPr/>
        <p:txBody>
          <a:bodyPr>
            <a:normAutofit/>
          </a:bodyPr>
          <a:lstStyle/>
          <a:p>
            <a:r>
              <a:rPr lang="en-US" sz="2400" i="1" dirty="0" smtClean="0">
                <a:latin typeface="Times New Roman" pitchFamily="18" charset="0"/>
                <a:cs typeface="Times New Roman" pitchFamily="18" charset="0"/>
              </a:rPr>
              <a:t>The Sun</a:t>
            </a:r>
            <a:r>
              <a:rPr lang="en-US" sz="2400" dirty="0" smtClean="0">
                <a:latin typeface="Times New Roman" pitchFamily="18" charset="0"/>
                <a:cs typeface="Times New Roman" pitchFamily="18" charset="0"/>
              </a:rPr>
              <a:t> is a daily tabloid newspaper published in the United Kingdom and Ireland. It had a large circulation with an average daily circulation of 2,069,809 copies in March 2014.</a:t>
            </a:r>
            <a:endParaRPr lang="zh-CN" altLang="en-US" sz="2400" dirty="0">
              <a:latin typeface="Times New Roman" pitchFamily="18" charset="0"/>
              <a:cs typeface="Times New Roman" pitchFamily="18" charset="0"/>
            </a:endParaRPr>
          </a:p>
        </p:txBody>
      </p:sp>
      <p:pic>
        <p:nvPicPr>
          <p:cNvPr id="6" name="内容占位符 5" descr="The_Sun_Front_Page.jpg"/>
          <p:cNvPicPr>
            <a:picLocks noGrp="1" noChangeAspect="1"/>
          </p:cNvPicPr>
          <p:nvPr>
            <p:ph sz="half" idx="2"/>
          </p:nvPr>
        </p:nvPicPr>
        <p:blipFill>
          <a:blip r:embed="rId2"/>
          <a:stretch>
            <a:fillRect/>
          </a:stretch>
        </p:blipFill>
        <p:spPr>
          <a:xfrm>
            <a:off x="4714876" y="1428736"/>
            <a:ext cx="3859925" cy="49267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pic>
        <p:nvPicPr>
          <p:cNvPr id="5" name="内容占位符 4" descr="tumblr_m2qgpgVOGP1qd65vgo1_400.jpg"/>
          <p:cNvPicPr>
            <a:picLocks noGrp="1" noChangeAspect="1"/>
          </p:cNvPicPr>
          <p:nvPr>
            <p:ph sz="half" idx="1"/>
          </p:nvPr>
        </p:nvPicPr>
        <p:blipFill>
          <a:blip r:embed="rId2"/>
          <a:stretch>
            <a:fillRect/>
          </a:stretch>
        </p:blipFill>
        <p:spPr>
          <a:xfrm>
            <a:off x="755601" y="1389422"/>
            <a:ext cx="3778354" cy="4968536"/>
          </a:xfrm>
        </p:spPr>
      </p:pic>
      <p:sp>
        <p:nvSpPr>
          <p:cNvPr id="4" name="内容占位符 3"/>
          <p:cNvSpPr>
            <a:spLocks noGrp="1"/>
          </p:cNvSpPr>
          <p:nvPr>
            <p:ph sz="half" idx="2"/>
          </p:nvPr>
        </p:nvSpPr>
        <p:spPr>
          <a:xfrm>
            <a:off x="4643438" y="1428736"/>
            <a:ext cx="4043362" cy="4697427"/>
          </a:xfrm>
        </p:spPr>
        <p:txBody>
          <a:bodyPr>
            <a:normAutofit fontScale="77500" lnSpcReduction="20000"/>
          </a:bodyPr>
          <a:lstStyle/>
          <a:p>
            <a:r>
              <a:rPr lang="en-US" altLang="zh-CN" i="1" dirty="0" smtClean="0">
                <a:latin typeface="Times New Roman" pitchFamily="18" charset="0"/>
                <a:cs typeface="Times New Roman" pitchFamily="18" charset="0"/>
              </a:rPr>
              <a:t>The Economist</a:t>
            </a:r>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is an English-language weekly newspaper, edited in offices in London.  In 2006, its average weekly circulation was reported to be 1.5 million, about half of which were sold in the United States. </a:t>
            </a:r>
            <a:r>
              <a:rPr lang="en-US" altLang="zh-CN" i="1" dirty="0" smtClean="0">
                <a:latin typeface="Times New Roman" pitchFamily="18" charset="0"/>
                <a:cs typeface="Times New Roman" pitchFamily="18" charset="0"/>
              </a:rPr>
              <a:t>The Economist'</a:t>
            </a:r>
            <a:r>
              <a:rPr lang="en-US" altLang="zh-CN" dirty="0" smtClean="0">
                <a:latin typeface="Times New Roman" pitchFamily="18" charset="0"/>
                <a:cs typeface="Times New Roman" pitchFamily="18" charset="0"/>
              </a:rPr>
              <a:t>s primary focus is world news, politics and business, but it also runs regular sections on science and technology as well as books and the arts. It targets highly educated readers and claims an audience containing many influential executives and policy-makers.</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p>
        </p:txBody>
      </p:sp>
      <p:sp>
        <p:nvSpPr>
          <p:cNvPr id="5" name="内容占位符 4"/>
          <p:cNvSpPr>
            <a:spLocks noGrp="1"/>
          </p:cNvSpPr>
          <p:nvPr>
            <p:ph idx="1"/>
          </p:nvPr>
        </p:nvSpPr>
        <p:spPr>
          <a:xfrm>
            <a:off x="428596" y="1428736"/>
            <a:ext cx="8258204" cy="4697427"/>
          </a:xfrm>
        </p:spPr>
        <p:txBody>
          <a:bodyPr>
            <a:normAutofit/>
          </a:bodyPr>
          <a:lstStyle/>
          <a:p>
            <a:r>
              <a:rPr lang="en-US" sz="2400" dirty="0" smtClean="0">
                <a:latin typeface="Times New Roman" pitchFamily="18" charset="0"/>
                <a:cs typeface="Times New Roman" pitchFamily="18" charset="0"/>
              </a:rPr>
              <a:t>Television and the Internet have brought great changes to mass media. </a:t>
            </a:r>
            <a:r>
              <a:rPr lang="en-US" altLang="zh-CN" sz="2400" dirty="0" smtClean="0">
                <a:latin typeface="Times New Roman" pitchFamily="18" charset="0"/>
                <a:cs typeface="Times New Roman" pitchFamily="18" charset="0"/>
              </a:rPr>
              <a:t>By the late 1990s, news was available 24 hours a day on television channels, and then on the Internet, and now even on the cell phone. The constantly changing new developments of  technologies have posed a challenge to the traditional business model</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of newspapers in Britain.</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For instance, </a:t>
            </a:r>
            <a:r>
              <a:rPr lang="en-US" sz="2400" i="1" dirty="0" smtClean="0">
                <a:latin typeface="Times New Roman" pitchFamily="18" charset="0"/>
                <a:cs typeface="Times New Roman" pitchFamily="18" charset="0"/>
              </a:rPr>
              <a:t>The Times</a:t>
            </a:r>
            <a:r>
              <a:rPr lang="en-US" sz="2400" dirty="0" smtClean="0">
                <a:latin typeface="Times New Roman" pitchFamily="18" charset="0"/>
                <a:cs typeface="Times New Roman" pitchFamily="18" charset="0"/>
              </a:rPr>
              <a:t> was printed in broadsheet format for 219 years, but switched to compact size in 2004 in an attempt to appeal more to younger readers and commuters using public transport. </a:t>
            </a:r>
            <a:r>
              <a:rPr lang="en-US" altLang="zh-CN" sz="2400" dirty="0" smtClean="0">
                <a:latin typeface="Times New Roman" pitchFamily="18" charset="0"/>
                <a:cs typeface="Times New Roman" pitchFamily="18" charset="0"/>
              </a:rPr>
              <a:t>Major newspapers in the UK have launched online editions in an attempt to follow or stay ahead of their audience. </a:t>
            </a:r>
            <a:endParaRPr lang="zh-CN" alt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785786" y="5572140"/>
            <a:ext cx="7072362" cy="1000132"/>
          </a:xfrm>
        </p:spPr>
        <p:txBody>
          <a:bodyPr>
            <a:normAutofit fontScale="90000"/>
          </a:bodyPr>
          <a:lstStyle/>
          <a:p>
            <a:pPr algn="l"/>
            <a:r>
              <a:rPr lang="en-US" altLang="zh-CN" sz="2400" dirty="0" smtClean="0">
                <a:latin typeface="Times New Roman" pitchFamily="18" charset="0"/>
                <a:cs typeface="Times New Roman" pitchFamily="18" charset="0"/>
              </a:rPr>
              <a:t>Despite the changes, many British people still have the habit of beginning their day by reading a newspaper at breakfast. </a:t>
            </a:r>
            <a:endParaRPr lang="zh-CN" altLang="en-US" sz="2400" dirty="0">
              <a:latin typeface="Times New Roman" pitchFamily="18" charset="0"/>
              <a:cs typeface="Times New Roman" pitchFamily="18" charset="0"/>
            </a:endParaRPr>
          </a:p>
        </p:txBody>
      </p:sp>
      <p:pic>
        <p:nvPicPr>
          <p:cNvPr id="4" name="内容占位符 3" descr="reading newspapers.jpg"/>
          <p:cNvPicPr>
            <a:picLocks noGrp="1" noChangeAspect="1"/>
          </p:cNvPicPr>
          <p:nvPr>
            <p:ph idx="1"/>
          </p:nvPr>
        </p:nvPicPr>
        <p:blipFill>
          <a:blip r:embed="rId2"/>
          <a:stretch>
            <a:fillRect/>
          </a:stretch>
        </p:blipFill>
        <p:spPr>
          <a:xfrm>
            <a:off x="1280667" y="212689"/>
            <a:ext cx="6148854" cy="528801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The Broadcast Media</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US" altLang="zh-CN" sz="2400" dirty="0" smtClean="0">
                <a:latin typeface="Times New Roman" pitchFamily="18" charset="0"/>
                <a:cs typeface="Times New Roman" pitchFamily="18" charset="0"/>
              </a:rPr>
              <a:t>The role of the broadcast media in British life:</a:t>
            </a:r>
          </a:p>
          <a:p>
            <a:pPr>
              <a:buNone/>
            </a:pPr>
            <a:r>
              <a:rPr lang="en-US" altLang="zh-CN" sz="2400" dirty="0" smtClean="0">
                <a:latin typeface="Times New Roman" pitchFamily="18" charset="0"/>
                <a:cs typeface="Times New Roman" pitchFamily="18" charset="0"/>
              </a:rPr>
              <a:t>     -On average, British people spend 4 hours a day watching TV, and not participate in British television viewing is to cut oneself off from British culture and society;</a:t>
            </a:r>
          </a:p>
          <a:p>
            <a:pPr>
              <a:buNone/>
            </a:pPr>
            <a:r>
              <a:rPr lang="en-US" altLang="zh-CN" sz="2400" dirty="0" smtClean="0">
                <a:latin typeface="Times New Roman" pitchFamily="18" charset="0"/>
                <a:cs typeface="Times New Roman" pitchFamily="18" charset="0"/>
              </a:rPr>
              <a:t>    -What do British people watch? News, entertainment, and sport are the favorites;</a:t>
            </a:r>
          </a:p>
          <a:p>
            <a:pPr>
              <a:buNone/>
            </a:pPr>
            <a:r>
              <a:rPr lang="en-US" altLang="zh-CN" sz="2400" dirty="0" smtClean="0">
                <a:latin typeface="Times New Roman" pitchFamily="18" charset="0"/>
                <a:cs typeface="Times New Roman" pitchFamily="18" charset="0"/>
              </a:rPr>
              <a:t>    -Britain has long-running soap operas. They present gritty and realistic accounts of the everyday life of Britons, often tacking contemporary social issues like racism, AIDS, homosexuality, divorce, drug abuse, family violence and so on;</a:t>
            </a:r>
          </a:p>
          <a:p>
            <a:pPr>
              <a:buNone/>
            </a:pPr>
            <a:r>
              <a:rPr lang="en-US" altLang="zh-CN" sz="2400" dirty="0" smtClean="0">
                <a:latin typeface="Times New Roman" pitchFamily="18" charset="0"/>
                <a:cs typeface="Times New Roman" pitchFamily="18" charset="0"/>
              </a:rPr>
              <a:t>    -British news are renowned for the quality of their reporting.  </a:t>
            </a:r>
            <a:endParaRPr lang="zh-CN" alt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714348" y="5786454"/>
            <a:ext cx="7715304" cy="857256"/>
          </a:xfrm>
        </p:spPr>
        <p:txBody>
          <a:bodyPr>
            <a:normAutofit/>
          </a:bodyPr>
          <a:lstStyle/>
          <a:p>
            <a:r>
              <a:rPr lang="en-US" altLang="zh-CN" sz="2000" dirty="0" smtClean="0">
                <a:latin typeface="Times New Roman" pitchFamily="18" charset="0"/>
                <a:cs typeface="Times New Roman" pitchFamily="18" charset="0"/>
              </a:rPr>
              <a:t>A family watching TV</a:t>
            </a:r>
            <a:endParaRPr lang="zh-CN" altLang="en-US" sz="2000" dirty="0">
              <a:latin typeface="Times New Roman" pitchFamily="18" charset="0"/>
              <a:cs typeface="Times New Roman" pitchFamily="18" charset="0"/>
            </a:endParaRPr>
          </a:p>
        </p:txBody>
      </p:sp>
      <p:pic>
        <p:nvPicPr>
          <p:cNvPr id="4" name="内容占位符 3" descr="family-watching-tv-large.jpg"/>
          <p:cNvPicPr>
            <a:picLocks noGrp="1" noChangeAspect="1"/>
          </p:cNvPicPr>
          <p:nvPr>
            <p:ph idx="1"/>
          </p:nvPr>
        </p:nvPicPr>
        <p:blipFill>
          <a:blip r:embed="rId2"/>
          <a:stretch>
            <a:fillRect/>
          </a:stretch>
        </p:blipFill>
        <p:spPr>
          <a:xfrm>
            <a:off x="1015593" y="500042"/>
            <a:ext cx="7514035" cy="521497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74638"/>
            <a:ext cx="8115328" cy="1797040"/>
          </a:xfrm>
        </p:spPr>
        <p:txBody>
          <a:bodyPr>
            <a:normAutofit fontScale="90000"/>
          </a:bodyPr>
          <a:lstStyle/>
          <a:p>
            <a:r>
              <a:rPr lang="en-US" altLang="zh-CN" i="1" dirty="0" smtClean="0">
                <a:latin typeface="Times New Roman" pitchFamily="18" charset="0"/>
                <a:cs typeface="Times New Roman" pitchFamily="18" charset="0"/>
              </a:rPr>
              <a:t>The United Kingdom of Britain and Northern Ireland</a:t>
            </a:r>
            <a:br>
              <a:rPr lang="en-US" altLang="zh-CN" i="1" dirty="0" smtClean="0">
                <a:latin typeface="Times New Roman" pitchFamily="18" charset="0"/>
                <a:cs typeface="Times New Roman" pitchFamily="18" charset="0"/>
              </a:rPr>
            </a:br>
            <a:r>
              <a:rPr lang="en-US" altLang="zh-CN" sz="4000" dirty="0" smtClean="0">
                <a:latin typeface="Times New Roman" pitchFamily="18" charset="0"/>
                <a:cs typeface="Times New Roman" pitchFamily="18" charset="0"/>
              </a:rPr>
              <a:t>Unit 9  The British Media</a:t>
            </a:r>
            <a:endParaRPr lang="zh-CN" altLang="en-US" dirty="0"/>
          </a:p>
        </p:txBody>
      </p:sp>
      <p:pic>
        <p:nvPicPr>
          <p:cNvPr id="4" name="内容占位符 3" descr="250px-Royal_Coat_of_Arms_of_the_United_Kingdom_svg.png"/>
          <p:cNvPicPr>
            <a:picLocks noGrp="1" noChangeAspect="1"/>
          </p:cNvPicPr>
          <p:nvPr>
            <p:ph idx="1"/>
          </p:nvPr>
        </p:nvPicPr>
        <p:blipFill>
          <a:blip r:embed="rId2"/>
          <a:stretch>
            <a:fillRect/>
          </a:stretch>
        </p:blipFill>
        <p:spPr>
          <a:xfrm>
            <a:off x="2357423" y="2214554"/>
            <a:ext cx="4305460" cy="416768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i="1" dirty="0" smtClean="0">
                <a:latin typeface="Times New Roman" pitchFamily="18" charset="0"/>
                <a:cs typeface="Times New Roman" pitchFamily="18" charset="0"/>
              </a:rPr>
              <a:t>Coronation Street</a:t>
            </a:r>
            <a:endParaRPr lang="zh-CN" altLang="en-US" sz="3200" i="1"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pPr>
              <a:buNone/>
            </a:pPr>
            <a:r>
              <a:rPr lang="en-US" altLang="zh-CN" sz="2400" i="1" dirty="0" smtClean="0">
                <a:latin typeface="Times New Roman" pitchFamily="18" charset="0"/>
                <a:cs typeface="Times New Roman" pitchFamily="18" charset="0"/>
              </a:rPr>
              <a:t>    Coronation Street</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is a British soap opera, first broadcast on in 1960. The </a:t>
            </a:r>
            <a:r>
              <a:rPr lang="en-US" altLang="zh-CN" sz="2400" dirty="0" err="1" smtClean="0">
                <a:latin typeface="Times New Roman" pitchFamily="18" charset="0"/>
                <a:cs typeface="Times New Roman" pitchFamily="18" charset="0"/>
              </a:rPr>
              <a:t>programme</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centres</a:t>
            </a:r>
            <a:r>
              <a:rPr lang="en-US" altLang="zh-CN" sz="2400" dirty="0" smtClean="0">
                <a:latin typeface="Times New Roman" pitchFamily="18" charset="0"/>
                <a:cs typeface="Times New Roman" pitchFamily="18" charset="0"/>
              </a:rPr>
              <a:t> on the lives of the residents of Coronation Street in a fictional town. </a:t>
            </a:r>
            <a:r>
              <a:rPr lang="en-US" altLang="zh-CN" sz="2400" i="1" dirty="0" smtClean="0">
                <a:latin typeface="Times New Roman" pitchFamily="18" charset="0"/>
                <a:cs typeface="Times New Roman" pitchFamily="18" charset="0"/>
              </a:rPr>
              <a:t>Coronation Street</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is noted for its depiction of a down-to-earth working class community combined with light-hearted </a:t>
            </a:r>
            <a:r>
              <a:rPr lang="en-US" altLang="zh-CN" sz="2400" dirty="0" err="1" smtClean="0">
                <a:latin typeface="Times New Roman" pitchFamily="18" charset="0"/>
                <a:cs typeface="Times New Roman" pitchFamily="18" charset="0"/>
              </a:rPr>
              <a:t>humour</a:t>
            </a:r>
            <a:r>
              <a:rPr lang="en-US" altLang="zh-CN" sz="2400" dirty="0" smtClean="0">
                <a:latin typeface="Times New Roman" pitchFamily="18" charset="0"/>
                <a:cs typeface="Times New Roman" pitchFamily="18" charset="0"/>
              </a:rPr>
              <a:t> and strong characters. Within six months of its release, it became the most-watched </a:t>
            </a:r>
            <a:r>
              <a:rPr lang="en-US" altLang="zh-CN" sz="2400" dirty="0" err="1" smtClean="0">
                <a:latin typeface="Times New Roman" pitchFamily="18" charset="0"/>
                <a:cs typeface="Times New Roman" pitchFamily="18" charset="0"/>
              </a:rPr>
              <a:t>programme</a:t>
            </a:r>
            <a:r>
              <a:rPr lang="en-US" altLang="zh-CN" sz="2400" dirty="0" smtClean="0">
                <a:latin typeface="Times New Roman" pitchFamily="18" charset="0"/>
                <a:cs typeface="Times New Roman" pitchFamily="18" charset="0"/>
              </a:rPr>
              <a:t> on British television. It has been one of the most financially lucrative </a:t>
            </a:r>
            <a:r>
              <a:rPr lang="en-US" altLang="zh-CN" sz="2400" dirty="0" err="1" smtClean="0">
                <a:latin typeface="Times New Roman" pitchFamily="18" charset="0"/>
                <a:cs typeface="Times New Roman" pitchFamily="18" charset="0"/>
              </a:rPr>
              <a:t>programmes</a:t>
            </a:r>
            <a:r>
              <a:rPr lang="en-US" altLang="zh-CN" sz="2400" dirty="0" smtClean="0">
                <a:latin typeface="Times New Roman" pitchFamily="18" charset="0"/>
                <a:cs typeface="Times New Roman" pitchFamily="18" charset="0"/>
              </a:rPr>
              <a:t> on British commercial television. On 17 September 2010, it became the world's longest-running TV soap opera in production. </a:t>
            </a:r>
            <a:endParaRPr lang="zh-CN" alt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258204" cy="439718"/>
          </a:xfrm>
        </p:spPr>
        <p:txBody>
          <a:bodyPr>
            <a:normAutofit fontScale="90000"/>
          </a:bodyPr>
          <a:lstStyle/>
          <a:p>
            <a:endParaRPr lang="zh-CN" altLang="en-US" sz="3600" dirty="0">
              <a:latin typeface="Times New Roman" pitchFamily="18" charset="0"/>
              <a:cs typeface="Times New Roman" pitchFamily="18" charset="0"/>
            </a:endParaRPr>
          </a:p>
        </p:txBody>
      </p:sp>
      <p:sp>
        <p:nvSpPr>
          <p:cNvPr id="5" name="文本占位符 4"/>
          <p:cNvSpPr>
            <a:spLocks noGrp="1"/>
          </p:cNvSpPr>
          <p:nvPr>
            <p:ph type="body" idx="1"/>
          </p:nvPr>
        </p:nvSpPr>
        <p:spPr>
          <a:xfrm>
            <a:off x="214282" y="1571612"/>
            <a:ext cx="2428892" cy="2071702"/>
          </a:xfrm>
        </p:spPr>
        <p:txBody>
          <a:bodyPr>
            <a:normAutofit/>
          </a:bodyPr>
          <a:lstStyle/>
          <a:p>
            <a:r>
              <a:rPr lang="en-US" altLang="zh-CN" sz="2000" b="0" dirty="0" smtClean="0">
                <a:latin typeface="Times New Roman" pitchFamily="18" charset="0"/>
                <a:cs typeface="Times New Roman" pitchFamily="18" charset="0"/>
              </a:rPr>
              <a:t>Left: </a:t>
            </a:r>
            <a:r>
              <a:rPr lang="en-US" altLang="zh-CN" sz="2000" b="0" i="1" dirty="0" smtClean="0">
                <a:latin typeface="Times New Roman" pitchFamily="18" charset="0"/>
                <a:cs typeface="Times New Roman" pitchFamily="18" charset="0"/>
              </a:rPr>
              <a:t>Coronation Street </a:t>
            </a:r>
            <a:r>
              <a:rPr lang="en-US" altLang="zh-CN" sz="2000" b="0" dirty="0" smtClean="0">
                <a:latin typeface="Times New Roman" pitchFamily="18" charset="0"/>
                <a:cs typeface="Times New Roman" pitchFamily="18" charset="0"/>
              </a:rPr>
              <a:t>cast photo in 1960</a:t>
            </a:r>
            <a:endParaRPr lang="zh-CN" altLang="en-US" sz="2000" b="0" dirty="0">
              <a:latin typeface="Times New Roman" pitchFamily="18" charset="0"/>
              <a:cs typeface="Times New Roman" pitchFamily="18" charset="0"/>
            </a:endParaRPr>
          </a:p>
        </p:txBody>
      </p:sp>
      <p:pic>
        <p:nvPicPr>
          <p:cNvPr id="9" name="内容占位符 8" descr="Coronation_street_cast_photo_1960.jpg"/>
          <p:cNvPicPr>
            <a:picLocks noGrp="1" noChangeAspect="1"/>
          </p:cNvPicPr>
          <p:nvPr>
            <p:ph sz="half" idx="2"/>
          </p:nvPr>
        </p:nvPicPr>
        <p:blipFill>
          <a:blip r:embed="rId2"/>
          <a:stretch>
            <a:fillRect/>
          </a:stretch>
        </p:blipFill>
        <p:spPr>
          <a:xfrm>
            <a:off x="214282" y="3857628"/>
            <a:ext cx="4286281" cy="2553411"/>
          </a:xfrm>
        </p:spPr>
      </p:pic>
      <p:sp>
        <p:nvSpPr>
          <p:cNvPr id="7" name="文本占位符 6"/>
          <p:cNvSpPr>
            <a:spLocks noGrp="1"/>
          </p:cNvSpPr>
          <p:nvPr>
            <p:ph type="body" sz="quarter" idx="3"/>
          </p:nvPr>
        </p:nvSpPr>
        <p:spPr>
          <a:xfrm rot="10800000" flipV="1">
            <a:off x="5857884" y="3643314"/>
            <a:ext cx="2900354" cy="1000132"/>
          </a:xfrm>
        </p:spPr>
        <p:txBody>
          <a:bodyPr>
            <a:normAutofit lnSpcReduction="10000"/>
          </a:bodyPr>
          <a:lstStyle/>
          <a:p>
            <a:r>
              <a:rPr lang="en-US" altLang="zh-CN" sz="2000" b="0" dirty="0" smtClean="0">
                <a:latin typeface="Times New Roman" pitchFamily="18" charset="0"/>
                <a:cs typeface="Times New Roman" pitchFamily="18" charset="0"/>
              </a:rPr>
              <a:t>Right: The 50</a:t>
            </a:r>
            <a:r>
              <a:rPr lang="en-US" altLang="zh-CN" sz="2000" b="0" baseline="30000" dirty="0" smtClean="0">
                <a:latin typeface="Times New Roman" pitchFamily="18" charset="0"/>
                <a:cs typeface="Times New Roman" pitchFamily="18" charset="0"/>
              </a:rPr>
              <a:t>th</a:t>
            </a:r>
            <a:r>
              <a:rPr lang="en-US" altLang="zh-CN" sz="2000" b="0" dirty="0" smtClean="0">
                <a:latin typeface="Times New Roman" pitchFamily="18" charset="0"/>
                <a:cs typeface="Times New Roman" pitchFamily="18" charset="0"/>
              </a:rPr>
              <a:t> anniversary of </a:t>
            </a:r>
            <a:r>
              <a:rPr lang="en-US" altLang="zh-CN" sz="2000" b="0" i="1" dirty="0" smtClean="0">
                <a:latin typeface="Times New Roman" pitchFamily="18" charset="0"/>
                <a:cs typeface="Times New Roman" pitchFamily="18" charset="0"/>
              </a:rPr>
              <a:t>Coronation Street</a:t>
            </a:r>
            <a:r>
              <a:rPr lang="en-US" altLang="zh-CN" sz="2000" b="0" dirty="0" smtClean="0">
                <a:latin typeface="Times New Roman" pitchFamily="18" charset="0"/>
                <a:cs typeface="Times New Roman" pitchFamily="18" charset="0"/>
              </a:rPr>
              <a:t> cast photo in 2010</a:t>
            </a:r>
            <a:endParaRPr lang="zh-CN" altLang="en-US" sz="2000" b="0" dirty="0">
              <a:latin typeface="Times New Roman" pitchFamily="18" charset="0"/>
              <a:cs typeface="Times New Roman" pitchFamily="18" charset="0"/>
            </a:endParaRPr>
          </a:p>
        </p:txBody>
      </p:sp>
      <p:pic>
        <p:nvPicPr>
          <p:cNvPr id="10" name="内容占位符 9" descr="Coronation_street_50th_anniversary_2010_cast_photo.jpg"/>
          <p:cNvPicPr>
            <a:picLocks noGrp="1" noChangeAspect="1"/>
          </p:cNvPicPr>
          <p:nvPr>
            <p:ph sz="quarter" idx="4"/>
          </p:nvPr>
        </p:nvPicPr>
        <p:blipFill>
          <a:blip r:embed="rId3"/>
          <a:stretch>
            <a:fillRect/>
          </a:stretch>
        </p:blipFill>
        <p:spPr>
          <a:xfrm>
            <a:off x="2882093" y="928670"/>
            <a:ext cx="6042404" cy="257176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273050"/>
            <a:ext cx="3071834" cy="727058"/>
          </a:xfrm>
        </p:spPr>
        <p:txBody>
          <a:bodyPr>
            <a:normAutofit/>
          </a:bodyPr>
          <a:lstStyle/>
          <a:p>
            <a:r>
              <a:rPr lang="en-US" altLang="zh-CN" sz="2400" b="0" dirty="0" err="1" smtClean="0">
                <a:latin typeface="Times New Roman" pitchFamily="18" charset="0"/>
                <a:cs typeface="Times New Roman" pitchFamily="18" charset="0"/>
              </a:rPr>
              <a:t>Downton</a:t>
            </a:r>
            <a:r>
              <a:rPr lang="en-US" altLang="zh-CN" sz="2400" b="0" dirty="0" smtClean="0">
                <a:latin typeface="Times New Roman" pitchFamily="18" charset="0"/>
                <a:cs typeface="Times New Roman" pitchFamily="18" charset="0"/>
              </a:rPr>
              <a:t> Abbey</a:t>
            </a:r>
            <a:endParaRPr lang="zh-CN" altLang="en-US" sz="2400" b="0" dirty="0">
              <a:latin typeface="Times New Roman" pitchFamily="18" charset="0"/>
              <a:cs typeface="Times New Roman" pitchFamily="18" charset="0"/>
            </a:endParaRPr>
          </a:p>
        </p:txBody>
      </p:sp>
      <p:pic>
        <p:nvPicPr>
          <p:cNvPr id="7" name="内容占位符 6" descr="downton-abbey-wallpaper-8.jpg"/>
          <p:cNvPicPr>
            <a:picLocks noGrp="1" noChangeAspect="1"/>
          </p:cNvPicPr>
          <p:nvPr>
            <p:ph idx="1"/>
          </p:nvPr>
        </p:nvPicPr>
        <p:blipFill>
          <a:blip r:embed="rId2"/>
          <a:stretch>
            <a:fillRect/>
          </a:stretch>
        </p:blipFill>
        <p:spPr>
          <a:xfrm>
            <a:off x="3214678" y="1475988"/>
            <a:ext cx="5789919" cy="3904576"/>
          </a:xfrm>
        </p:spPr>
      </p:pic>
      <p:sp>
        <p:nvSpPr>
          <p:cNvPr id="6" name="文本占位符 5"/>
          <p:cNvSpPr>
            <a:spLocks noGrp="1"/>
          </p:cNvSpPr>
          <p:nvPr>
            <p:ph type="body" sz="half" idx="2"/>
          </p:nvPr>
        </p:nvSpPr>
        <p:spPr>
          <a:xfrm>
            <a:off x="500034" y="1000108"/>
            <a:ext cx="2714644" cy="5357850"/>
          </a:xfrm>
        </p:spPr>
        <p:txBody>
          <a:bodyPr>
            <a:normAutofit/>
          </a:bodyPr>
          <a:lstStyle/>
          <a:p>
            <a:r>
              <a:rPr lang="en-US" altLang="zh-CN" sz="1800" i="1" dirty="0" err="1" smtClean="0">
                <a:latin typeface="Times New Roman" pitchFamily="18" charset="0"/>
                <a:cs typeface="Times New Roman" pitchFamily="18" charset="0"/>
              </a:rPr>
              <a:t>Downton</a:t>
            </a:r>
            <a:r>
              <a:rPr lang="en-US" altLang="zh-CN" sz="1800" i="1" dirty="0" smtClean="0">
                <a:latin typeface="Times New Roman" pitchFamily="18" charset="0"/>
                <a:cs typeface="Times New Roman" pitchFamily="18" charset="0"/>
              </a:rPr>
              <a:t> Abbey</a:t>
            </a:r>
            <a:r>
              <a:rPr lang="zh-CN" altLang="en-US" sz="18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is a popular British costume drama television series It first aired on TV on 9 January 2011 and have had four series over the past three years. The drama series, set in the fictional Yorkshire country estate of </a:t>
            </a:r>
            <a:r>
              <a:rPr lang="en-US" altLang="zh-CN" sz="1800" dirty="0" err="1" smtClean="0">
                <a:latin typeface="Times New Roman" pitchFamily="18" charset="0"/>
                <a:cs typeface="Times New Roman" pitchFamily="18" charset="0"/>
              </a:rPr>
              <a:t>Downton</a:t>
            </a:r>
            <a:r>
              <a:rPr lang="en-US" altLang="zh-CN" sz="1800" dirty="0" smtClean="0">
                <a:latin typeface="Times New Roman" pitchFamily="18" charset="0"/>
                <a:cs typeface="Times New Roman" pitchFamily="18" charset="0"/>
              </a:rPr>
              <a:t> Abbey, depicts the lives of the aristocratic Crawley family and their servants in the post-Edwardian era. </a:t>
            </a:r>
            <a:r>
              <a:rPr lang="en-US" altLang="zh-CN" sz="1800" i="1" dirty="0" err="1" smtClean="0">
                <a:latin typeface="Times New Roman" pitchFamily="18" charset="0"/>
                <a:cs typeface="Times New Roman" pitchFamily="18" charset="0"/>
              </a:rPr>
              <a:t>Downton</a:t>
            </a:r>
            <a:r>
              <a:rPr lang="en-US" altLang="zh-CN" sz="1800" i="1" dirty="0" smtClean="0">
                <a:latin typeface="Times New Roman" pitchFamily="18" charset="0"/>
                <a:cs typeface="Times New Roman" pitchFamily="18" charset="0"/>
              </a:rPr>
              <a:t> Abbey</a:t>
            </a:r>
            <a:r>
              <a:rPr lang="zh-CN" altLang="en-US" sz="18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has received critical acclaim from television critics and won numerous awards, including an Emmy Award.</a:t>
            </a:r>
            <a:endParaRPr lang="zh-CN" altLang="en-US" sz="1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The Broadcast Media</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fontScale="85000" lnSpcReduction="10000"/>
          </a:bodyPr>
          <a:lstStyle/>
          <a:p>
            <a:r>
              <a:rPr lang="en-US" altLang="zh-CN" sz="2400" dirty="0" smtClean="0">
                <a:latin typeface="Times New Roman" pitchFamily="18" charset="0"/>
                <a:cs typeface="Times New Roman" pitchFamily="18" charset="0"/>
              </a:rPr>
              <a:t>The British Broadcasting Corporation (BBC): </a:t>
            </a:r>
          </a:p>
          <a:p>
            <a:pPr>
              <a:buNone/>
            </a:pPr>
            <a:r>
              <a:rPr lang="en-US" sz="2400" dirty="0" smtClean="0">
                <a:latin typeface="Times New Roman" pitchFamily="18" charset="0"/>
                <a:cs typeface="Times New Roman" pitchFamily="18" charset="0"/>
              </a:rPr>
              <a:t>     - BBC is a UK based international public service broadcaster headquartered in London. It is the world's oldest national broadcasting </a:t>
            </a:r>
            <a:r>
              <a:rPr lang="en-US" sz="2400" dirty="0" err="1" smtClean="0">
                <a:latin typeface="Times New Roman" pitchFamily="18" charset="0"/>
                <a:cs typeface="Times New Roman" pitchFamily="18" charset="0"/>
              </a:rPr>
              <a:t>organisation</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the largest broadcaster in the world by number of employees, with about 23,000 staff. </a:t>
            </a:r>
          </a:p>
          <a:p>
            <a:pPr>
              <a:buNone/>
            </a:pPr>
            <a:r>
              <a:rPr lang="en-US" sz="2400" dirty="0" smtClean="0">
                <a:latin typeface="Times New Roman" pitchFamily="18" charset="0"/>
                <a:cs typeface="Times New Roman" pitchFamily="18" charset="0"/>
              </a:rPr>
              <a:t>     -It was founded in 1922 as a public service radio station, and later moved into TV. </a:t>
            </a:r>
          </a:p>
          <a:p>
            <a:pPr>
              <a:buNone/>
            </a:pPr>
            <a:r>
              <a:rPr lang="en-US" sz="2400" dirty="0" smtClean="0">
                <a:latin typeface="Times New Roman" pitchFamily="18" charset="0"/>
                <a:cs typeface="Times New Roman" pitchFamily="18" charset="0"/>
              </a:rPr>
              <a:t>     -BBC TV was renamed BBC1 when sister channel BBC2 was launched in 1964. They are now called BBC One and BBC Two. BBC One specializes in shows with broad appeal, such as sport, entertainment, current affairs, drama, and kids shows. </a:t>
            </a:r>
            <a:r>
              <a:rPr lang="en-US" altLang="zh-CN" sz="2400" dirty="0" smtClean="0">
                <a:latin typeface="Times New Roman" pitchFamily="18" charset="0"/>
                <a:cs typeface="Times New Roman" pitchFamily="18" charset="0"/>
              </a:rPr>
              <a:t>It is currently the most watched television channel in the United Kingdom. BBC Two aims at a wide range of subject matter and interests, </a:t>
            </a:r>
            <a:r>
              <a:rPr lang="en-US" altLang="zh-CN" sz="2400" dirty="0" err="1" smtClean="0">
                <a:latin typeface="Times New Roman" pitchFamily="18" charset="0"/>
                <a:cs typeface="Times New Roman" pitchFamily="18" charset="0"/>
              </a:rPr>
              <a:t>specialising</a:t>
            </a:r>
            <a:r>
              <a:rPr lang="en-US" altLang="zh-CN" sz="2400" dirty="0" smtClean="0">
                <a:latin typeface="Times New Roman" pitchFamily="18" charset="0"/>
                <a:cs typeface="Times New Roman" pitchFamily="18" charset="0"/>
              </a:rPr>
              <a:t> in intelligent yet popular </a:t>
            </a:r>
            <a:r>
              <a:rPr lang="en-US" altLang="zh-CN" sz="2400" dirty="0" err="1" smtClean="0">
                <a:latin typeface="Times New Roman" pitchFamily="18" charset="0"/>
                <a:cs typeface="Times New Roman" pitchFamily="18" charset="0"/>
              </a:rPr>
              <a:t>programme</a:t>
            </a:r>
            <a:r>
              <a:rPr lang="en-US" altLang="zh-CN" sz="2400" dirty="0" smtClean="0">
                <a:latin typeface="Times New Roman" pitchFamily="18" charset="0"/>
                <a:cs typeface="Times New Roman" pitchFamily="18" charset="0"/>
              </a:rPr>
              <a:t> genres.</a:t>
            </a:r>
          </a:p>
          <a:p>
            <a:pPr>
              <a:buNone/>
            </a:pPr>
            <a:r>
              <a:rPr lang="en-US" altLang="zh-CN" sz="2400" dirty="0" smtClean="0">
                <a:latin typeface="Times New Roman" pitchFamily="18" charset="0"/>
                <a:cs typeface="Times New Roman" pitchFamily="18" charset="0"/>
              </a:rPr>
              <a:t>     -With the new development in media technologies, more BBC channels have been launched </a:t>
            </a:r>
            <a:r>
              <a:rPr lang="en-US" altLang="zh-CN" sz="2400" dirty="0" err="1" smtClean="0">
                <a:latin typeface="Times New Roman" pitchFamily="18" charset="0"/>
                <a:cs typeface="Times New Roman" pitchFamily="18" charset="0"/>
              </a:rPr>
              <a:t>sincer</a:t>
            </a:r>
            <a:r>
              <a:rPr lang="en-US" altLang="zh-CN" sz="2400" dirty="0" smtClean="0">
                <a:latin typeface="Times New Roman" pitchFamily="18" charset="0"/>
                <a:cs typeface="Times New Roman" pitchFamily="18" charset="0"/>
              </a:rPr>
              <a:t> the beginning of the 21</a:t>
            </a:r>
            <a:r>
              <a:rPr lang="en-US" altLang="zh-CN" sz="2400" baseline="30000" dirty="0" smtClean="0">
                <a:latin typeface="Times New Roman" pitchFamily="18" charset="0"/>
                <a:cs typeface="Times New Roman" pitchFamily="18" charset="0"/>
              </a:rPr>
              <a:t>st</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century. </a:t>
            </a:r>
            <a:endParaRPr lang="zh-CN" alt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5728"/>
            <a:ext cx="7186634" cy="1131910"/>
          </a:xfrm>
        </p:spPr>
        <p:txBody>
          <a:bodyPr>
            <a:normAutofit/>
          </a:bodyPr>
          <a:lstStyle/>
          <a:p>
            <a:pPr algn="r"/>
            <a:r>
              <a:rPr lang="en-US" altLang="zh-CN" sz="2800" dirty="0" smtClean="0">
                <a:latin typeface="Times New Roman" pitchFamily="18" charset="0"/>
                <a:cs typeface="Times New Roman" pitchFamily="18" charset="0"/>
              </a:rPr>
              <a:t>Logo used since 1997</a:t>
            </a:r>
            <a:endParaRPr lang="zh-CN" altLang="en-US" sz="28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92500" lnSpcReduction="10000"/>
          </a:bodyPr>
          <a:lstStyle/>
          <a:p>
            <a:r>
              <a:rPr lang="en-US" altLang="zh-CN" sz="2400" dirty="0" smtClean="0">
                <a:latin typeface="Times New Roman" pitchFamily="18" charset="0"/>
                <a:cs typeface="Times New Roman" pitchFamily="18" charset="0"/>
              </a:rPr>
              <a:t>The British Broadcasting Corporation, BBC: </a:t>
            </a:r>
          </a:p>
          <a:p>
            <a:pPr>
              <a:buNone/>
            </a:pPr>
            <a:r>
              <a:rPr lang="en-US" altLang="zh-CN" sz="2400" dirty="0" smtClean="0">
                <a:latin typeface="Times New Roman" pitchFamily="18" charset="0"/>
                <a:cs typeface="Times New Roman" pitchFamily="18" charset="0"/>
              </a:rPr>
              <a:t>    -The work of BBC is funded principally by an annual television </a:t>
            </a:r>
            <a:r>
              <a:rPr lang="en-US" altLang="zh-CN" sz="2400" dirty="0" err="1" smtClean="0">
                <a:latin typeface="Times New Roman" pitchFamily="18" charset="0"/>
                <a:cs typeface="Times New Roman" pitchFamily="18" charset="0"/>
              </a:rPr>
              <a:t>licence</a:t>
            </a:r>
            <a:r>
              <a:rPr lang="en-US" altLang="zh-CN" sz="2400" dirty="0" smtClean="0">
                <a:latin typeface="Times New Roman" pitchFamily="18" charset="0"/>
                <a:cs typeface="Times New Roman" pitchFamily="18" charset="0"/>
              </a:rPr>
              <a:t> fee. It is charged to all British households, companies and </a:t>
            </a:r>
            <a:r>
              <a:rPr lang="en-US" altLang="zh-CN" sz="2400" dirty="0" err="1" smtClean="0">
                <a:latin typeface="Times New Roman" pitchFamily="18" charset="0"/>
                <a:cs typeface="Times New Roman" pitchFamily="18" charset="0"/>
              </a:rPr>
              <a:t>organisations</a:t>
            </a:r>
            <a:r>
              <a:rPr lang="en-US" altLang="zh-CN" sz="2400" dirty="0" smtClean="0">
                <a:latin typeface="Times New Roman" pitchFamily="18" charset="0"/>
                <a:cs typeface="Times New Roman" pitchFamily="18" charset="0"/>
              </a:rPr>
              <a:t> using any type of equipment to receive live television broadcasts. The level of the fee is set by the British Government, agreed by Parliament and used to fund the BBC's extensive Radio, TV and Online services covering the nations and regions of the UK.</a:t>
            </a:r>
          </a:p>
          <a:p>
            <a:pPr>
              <a:buNone/>
            </a:pPr>
            <a:r>
              <a:rPr lang="en-US" altLang="zh-C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BBC is no longer just about TV shows. Nowadays it is a multimedia business with wide publishing and educational interests. Not only can you watch BBC shows about cars, pop music, cooking, holidays and gardening, but you can buy magazines which complement the shows by providing further information, recipes, and competitions.</a:t>
            </a:r>
            <a:endParaRPr lang="en-US" altLang="zh-CN" sz="2400" dirty="0" smtClean="0">
              <a:latin typeface="Times New Roman" pitchFamily="18" charset="0"/>
              <a:cs typeface="Times New Roman" pitchFamily="18" charset="0"/>
            </a:endParaRPr>
          </a:p>
          <a:p>
            <a:pPr>
              <a:buNone/>
            </a:pPr>
            <a:endParaRPr lang="en-US" altLang="zh-CN" dirty="0" smtClean="0">
              <a:latin typeface="Times New Roman" pitchFamily="18" charset="0"/>
              <a:cs typeface="Times New Roman" pitchFamily="18" charset="0"/>
            </a:endParaRPr>
          </a:p>
        </p:txBody>
      </p:sp>
      <p:pic>
        <p:nvPicPr>
          <p:cNvPr id="1026" name="Picture 2" descr="D:\《入门》课件\200px-BBC_svg.png"/>
          <p:cNvPicPr>
            <a:picLocks noChangeAspect="1" noChangeArrowheads="1"/>
          </p:cNvPicPr>
          <p:nvPr/>
        </p:nvPicPr>
        <p:blipFill>
          <a:blip r:embed="rId2"/>
          <a:srcRect/>
          <a:stretch>
            <a:fillRect/>
          </a:stretch>
        </p:blipFill>
        <p:spPr bwMode="auto">
          <a:xfrm>
            <a:off x="928663" y="419960"/>
            <a:ext cx="3328132" cy="7230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The British Broadcasting Corporation (BBC)</a:t>
            </a:r>
            <a:endParaRPr lang="zh-CN" altLang="en-US" sz="3200" dirty="0">
              <a:latin typeface="Times New Roman" pitchFamily="18" charset="0"/>
              <a:cs typeface="Times New Roman" pitchFamily="18" charset="0"/>
            </a:endParaRPr>
          </a:p>
        </p:txBody>
      </p:sp>
      <p:sp>
        <p:nvSpPr>
          <p:cNvPr id="5" name="文本占位符 4"/>
          <p:cNvSpPr>
            <a:spLocks noGrp="1"/>
          </p:cNvSpPr>
          <p:nvPr>
            <p:ph type="body" idx="1"/>
          </p:nvPr>
        </p:nvSpPr>
        <p:spPr>
          <a:xfrm>
            <a:off x="642910" y="1535113"/>
            <a:ext cx="3571900" cy="179375"/>
          </a:xfrm>
        </p:spPr>
        <p:txBody>
          <a:bodyPr>
            <a:normAutofit fontScale="25000" lnSpcReduction="20000"/>
          </a:bodyPr>
          <a:lstStyle/>
          <a:p>
            <a:endParaRPr lang="zh-CN" altLang="en-US" dirty="0"/>
          </a:p>
        </p:txBody>
      </p:sp>
      <p:pic>
        <p:nvPicPr>
          <p:cNvPr id="9" name="内容占位符 8" descr="170px-Alexandra_Palace_052.jpg"/>
          <p:cNvPicPr>
            <a:picLocks noGrp="1" noChangeAspect="1"/>
          </p:cNvPicPr>
          <p:nvPr>
            <p:ph sz="half" idx="2"/>
          </p:nvPr>
        </p:nvPicPr>
        <p:blipFill>
          <a:blip r:embed="rId2"/>
          <a:stretch>
            <a:fillRect/>
          </a:stretch>
        </p:blipFill>
        <p:spPr>
          <a:xfrm>
            <a:off x="813453" y="1928802"/>
            <a:ext cx="3263489" cy="4357718"/>
          </a:xfrm>
        </p:spPr>
      </p:pic>
      <p:sp>
        <p:nvSpPr>
          <p:cNvPr id="7" name="文本占位符 6"/>
          <p:cNvSpPr>
            <a:spLocks noGrp="1"/>
          </p:cNvSpPr>
          <p:nvPr>
            <p:ph type="body" sz="quarter" idx="3"/>
          </p:nvPr>
        </p:nvSpPr>
        <p:spPr>
          <a:xfrm rot="10800000" flipV="1">
            <a:off x="4714875" y="5929330"/>
            <a:ext cx="3971923" cy="428628"/>
          </a:xfrm>
        </p:spPr>
        <p:txBody>
          <a:bodyPr>
            <a:noAutofit/>
          </a:bodyPr>
          <a:lstStyle/>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endParaRPr lang="en-US" sz="2000" b="0" dirty="0" smtClean="0">
              <a:latin typeface="Times New Roman" pitchFamily="18" charset="0"/>
              <a:cs typeface="Times New Roman" pitchFamily="18" charset="0"/>
            </a:endParaRPr>
          </a:p>
          <a:p>
            <a:r>
              <a:rPr lang="en-US" sz="1800" b="0" dirty="0" smtClean="0">
                <a:latin typeface="Times New Roman" pitchFamily="18" charset="0"/>
                <a:cs typeface="Times New Roman" pitchFamily="18" charset="0"/>
              </a:rPr>
              <a:t>BBC New Broadcasting House, London</a:t>
            </a:r>
            <a:endParaRPr lang="zh-CN" altLang="en-US" sz="1800" b="0" dirty="0">
              <a:latin typeface="Times New Roman" pitchFamily="18" charset="0"/>
              <a:cs typeface="Times New Roman" pitchFamily="18" charset="0"/>
            </a:endParaRPr>
          </a:p>
        </p:txBody>
      </p:sp>
      <p:pic>
        <p:nvPicPr>
          <p:cNvPr id="10" name="内容占位符 9" descr="BBCBroadcastingHouse.jpg"/>
          <p:cNvPicPr>
            <a:picLocks noGrp="1" noChangeAspect="1"/>
          </p:cNvPicPr>
          <p:nvPr>
            <p:ph sz="quarter" idx="4"/>
          </p:nvPr>
        </p:nvPicPr>
        <p:blipFill>
          <a:blip r:embed="rId3"/>
          <a:stretch>
            <a:fillRect/>
          </a:stretch>
        </p:blipFill>
        <p:spPr>
          <a:xfrm>
            <a:off x="4517140" y="1500173"/>
            <a:ext cx="4055387" cy="436875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The Broadcast Media</a:t>
            </a:r>
            <a:endParaRPr lang="zh-CN" altLang="en-US" sz="4000" dirty="0">
              <a:latin typeface="Times New Roman" pitchFamily="18" charset="0"/>
              <a:cs typeface="Times New Roman" pitchFamily="18" charset="0"/>
            </a:endParaRPr>
          </a:p>
        </p:txBody>
      </p:sp>
      <p:sp>
        <p:nvSpPr>
          <p:cNvPr id="3" name="文本占位符 2"/>
          <p:cNvSpPr>
            <a:spLocks noGrp="1"/>
          </p:cNvSpPr>
          <p:nvPr>
            <p:ph type="body" idx="1"/>
          </p:nvPr>
        </p:nvSpPr>
        <p:spPr>
          <a:xfrm>
            <a:off x="500034" y="1535113"/>
            <a:ext cx="3997354" cy="322251"/>
          </a:xfrm>
        </p:spPr>
        <p:txBody>
          <a:bodyPr>
            <a:normAutofit fontScale="70000" lnSpcReduction="20000"/>
          </a:bodyPr>
          <a:lstStyle/>
          <a:p>
            <a:endParaRPr lang="zh-CN" altLang="en-US" dirty="0"/>
          </a:p>
        </p:txBody>
      </p:sp>
      <p:sp>
        <p:nvSpPr>
          <p:cNvPr id="4" name="内容占位符 3"/>
          <p:cNvSpPr>
            <a:spLocks noGrp="1"/>
          </p:cNvSpPr>
          <p:nvPr>
            <p:ph sz="half" idx="2"/>
          </p:nvPr>
        </p:nvSpPr>
        <p:spPr>
          <a:xfrm>
            <a:off x="428596" y="2000240"/>
            <a:ext cx="4429156" cy="4125923"/>
          </a:xfrm>
        </p:spPr>
        <p:txBody>
          <a:bodyPr>
            <a:normAutofit fontScale="92500" lnSpcReduction="20000"/>
          </a:bodyPr>
          <a:lstStyle/>
          <a:p>
            <a:r>
              <a:rPr lang="en-US" altLang="zh-CN" dirty="0" smtClean="0">
                <a:latin typeface="Times New Roman" pitchFamily="18" charset="0"/>
                <a:cs typeface="Times New Roman" pitchFamily="18" charset="0"/>
              </a:rPr>
              <a:t>ITV is a commercial TV network in the UK. Launched in 1955 as Independent Television under the auspices of the Independent Television Authority it is to provide competition to the BBC. It is also the oldest commercial network in the UK. ITV is a network of television channels that operate regional television services as well as sharing </a:t>
            </a:r>
            <a:r>
              <a:rPr lang="en-US" altLang="zh-CN" dirty="0" err="1" smtClean="0">
                <a:latin typeface="Times New Roman" pitchFamily="18" charset="0"/>
                <a:cs typeface="Times New Roman" pitchFamily="18" charset="0"/>
              </a:rPr>
              <a:t>programmes</a:t>
            </a:r>
            <a:r>
              <a:rPr lang="en-US" altLang="zh-CN" dirty="0" smtClean="0">
                <a:latin typeface="Times New Roman" pitchFamily="18" charset="0"/>
                <a:cs typeface="Times New Roman" pitchFamily="18" charset="0"/>
              </a:rPr>
              <a:t> between each other to be displayed on the entire network. </a:t>
            </a:r>
          </a:p>
          <a:p>
            <a:endParaRPr lang="zh-CN" altLang="en-US" dirty="0"/>
          </a:p>
        </p:txBody>
      </p:sp>
      <p:sp>
        <p:nvSpPr>
          <p:cNvPr id="5" name="文本占位符 4"/>
          <p:cNvSpPr>
            <a:spLocks noGrp="1"/>
          </p:cNvSpPr>
          <p:nvPr>
            <p:ph type="body" sz="quarter" idx="3"/>
          </p:nvPr>
        </p:nvSpPr>
        <p:spPr>
          <a:xfrm>
            <a:off x="5072066" y="4857760"/>
            <a:ext cx="3614734" cy="714380"/>
          </a:xfrm>
        </p:spPr>
        <p:txBody>
          <a:bodyPr>
            <a:normAutofit/>
          </a:bodyPr>
          <a:lstStyle/>
          <a:p>
            <a:r>
              <a:rPr lang="en-US" altLang="zh-CN" sz="2000" b="0" dirty="0" smtClean="0">
                <a:latin typeface="Times New Roman" pitchFamily="18" charset="0"/>
                <a:cs typeface="Times New Roman" pitchFamily="18" charset="0"/>
              </a:rPr>
              <a:t>Logo of Independent Television</a:t>
            </a:r>
            <a:endParaRPr lang="zh-CN" altLang="en-US" sz="2000" b="0" dirty="0">
              <a:latin typeface="Times New Roman" pitchFamily="18" charset="0"/>
              <a:cs typeface="Times New Roman" pitchFamily="18" charset="0"/>
            </a:endParaRPr>
          </a:p>
        </p:txBody>
      </p:sp>
      <p:pic>
        <p:nvPicPr>
          <p:cNvPr id="7" name="内容占位符 6" descr="ITV_logo_2013_svg.png"/>
          <p:cNvPicPr>
            <a:picLocks noGrp="1" noChangeAspect="1"/>
          </p:cNvPicPr>
          <p:nvPr>
            <p:ph sz="quarter" idx="4"/>
          </p:nvPr>
        </p:nvPicPr>
        <p:blipFill>
          <a:blip r:embed="rId2"/>
          <a:stretch>
            <a:fillRect/>
          </a:stretch>
        </p:blipFill>
        <p:spPr>
          <a:xfrm>
            <a:off x="4950602" y="2214554"/>
            <a:ext cx="3857652" cy="207170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The Broadcast Media</a:t>
            </a:r>
            <a:endParaRPr lang="zh-CN" altLang="en-US" sz="4000" dirty="0">
              <a:latin typeface="Times New Roman" pitchFamily="18" charset="0"/>
              <a:cs typeface="Times New Roman" pitchFamily="18" charset="0"/>
            </a:endParaRPr>
          </a:p>
        </p:txBody>
      </p:sp>
      <p:sp>
        <p:nvSpPr>
          <p:cNvPr id="7" name="内容占位符 6"/>
          <p:cNvSpPr>
            <a:spLocks noGrp="1"/>
          </p:cNvSpPr>
          <p:nvPr>
            <p:ph idx="1"/>
          </p:nvPr>
        </p:nvSpPr>
        <p:spPr/>
        <p:txBody>
          <a:bodyPr>
            <a:normAutofit/>
          </a:bodyPr>
          <a:lstStyle/>
          <a:p>
            <a:r>
              <a:rPr lang="en-US" sz="2400" dirty="0" smtClean="0">
                <a:latin typeface="Times New Roman" pitchFamily="18" charset="0"/>
                <a:cs typeface="Times New Roman" pitchFamily="18" charset="0"/>
              </a:rPr>
              <a:t>TV and British politics:</a:t>
            </a:r>
          </a:p>
          <a:p>
            <a:pPr>
              <a:buNone/>
            </a:pPr>
            <a:r>
              <a:rPr lang="en-US" sz="2400" dirty="0" smtClean="0">
                <a:latin typeface="Times New Roman" pitchFamily="18" charset="0"/>
                <a:cs typeface="Times New Roman" pitchFamily="18" charset="0"/>
              </a:rPr>
              <a:t>     - Given the vast amounts of coverage in British homes, TV, like the press, is very important to British politics. TV places different demands on politicians and so the whole style of politics has changed. With TV, politicians literally “come into our living room,” and so they have to seem more relaxed and friendly, as if </a:t>
            </a:r>
            <a:r>
              <a:rPr lang="en-US" sz="2400" dirty="0" err="1" smtClean="0">
                <a:latin typeface="Times New Roman" pitchFamily="18" charset="0"/>
                <a:cs typeface="Times New Roman" pitchFamily="18" charset="0"/>
              </a:rPr>
              <a:t>theyriti</a:t>
            </a:r>
            <a:r>
              <a:rPr lang="en-US" sz="2400" dirty="0" smtClean="0">
                <a:latin typeface="Times New Roman" pitchFamily="18" charset="0"/>
                <a:cs typeface="Times New Roman" pitchFamily="18" charset="0"/>
              </a:rPr>
              <a:t> are speaking to people personally. Long speeches are out; contemporary politicians have just 2 to 3 minutes to get their messages across, before the attention of the viewer drifts and they change the channel.</a:t>
            </a:r>
            <a:endParaRPr lang="zh-CN" alt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785786" y="5429264"/>
            <a:ext cx="7358114" cy="928694"/>
          </a:xfrm>
        </p:spPr>
        <p:txBody>
          <a:bodyPr>
            <a:normAutofit/>
          </a:bodyPr>
          <a:lstStyle/>
          <a:p>
            <a:pPr algn="l"/>
            <a:r>
              <a:rPr lang="en-US" altLang="zh-CN" sz="2000" dirty="0" smtClean="0">
                <a:latin typeface="Times New Roman" pitchFamily="18" charset="0"/>
                <a:cs typeface="Times New Roman" pitchFamily="18" charset="0"/>
              </a:rPr>
              <a:t>Speaking on BBC, former Prime Minister Tony Blair defended his policy about the war in Iraq six years after he led Britain into the war.</a:t>
            </a:r>
            <a:endParaRPr lang="zh-CN" altLang="en-US" sz="2000" dirty="0">
              <a:latin typeface="Times New Roman" pitchFamily="18" charset="0"/>
              <a:cs typeface="Times New Roman" pitchFamily="18" charset="0"/>
            </a:endParaRPr>
          </a:p>
        </p:txBody>
      </p:sp>
      <p:pic>
        <p:nvPicPr>
          <p:cNvPr id="4" name="内容占位符 3" descr="tony-blair-3.jpg"/>
          <p:cNvPicPr>
            <a:picLocks noGrp="1" noChangeAspect="1"/>
          </p:cNvPicPr>
          <p:nvPr>
            <p:ph idx="1"/>
          </p:nvPr>
        </p:nvPicPr>
        <p:blipFill>
          <a:blip r:embed="rId2"/>
          <a:stretch>
            <a:fillRect/>
          </a:stretch>
        </p:blipFill>
        <p:spPr>
          <a:xfrm>
            <a:off x="813371" y="588874"/>
            <a:ext cx="7259091" cy="444747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III. The Broadcast Media</a:t>
            </a:r>
            <a:endParaRPr lang="zh-CN" altLang="en-US" dirty="0"/>
          </a:p>
        </p:txBody>
      </p:sp>
      <p:sp>
        <p:nvSpPr>
          <p:cNvPr id="3" name="内容占位符 2"/>
          <p:cNvSpPr>
            <a:spLocks noGrp="1"/>
          </p:cNvSpPr>
          <p:nvPr>
            <p:ph idx="1"/>
          </p:nvPr>
        </p:nvSpPr>
        <p:spPr/>
        <p:txBody>
          <a:bodyPr>
            <a:normAutofit/>
          </a:bodyPr>
          <a:lstStyle/>
          <a:p>
            <a:r>
              <a:rPr lang="en-US" sz="2400" dirty="0" smtClean="0">
                <a:latin typeface="Times New Roman" pitchFamily="18" charset="0"/>
                <a:cs typeface="Times New Roman" pitchFamily="18" charset="0"/>
              </a:rPr>
              <a:t>TV and British politics:</a:t>
            </a:r>
          </a:p>
          <a:p>
            <a:pPr>
              <a:buNone/>
            </a:pPr>
            <a:r>
              <a:rPr lang="en-US" sz="2400" dirty="0" smtClean="0">
                <a:latin typeface="Times New Roman" pitchFamily="18" charset="0"/>
                <a:cs typeface="Times New Roman" pitchFamily="18" charset="0"/>
              </a:rPr>
              <a:t>    -After much reluctance, the House of Commons finally agreed to allow its sessions to be televised in 1990. While Commons debates are always open to the public, parliamentarians feared the power of the camera. Politicians from all parties spend a lot of time worrying about their TV images.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Quiz</a:t>
            </a:r>
            <a:endParaRPr lang="zh-CN" altLang="en-US" dirty="0"/>
          </a:p>
        </p:txBody>
      </p:sp>
      <p:sp>
        <p:nvSpPr>
          <p:cNvPr id="3" name="内容占位符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sz="2800" dirty="0" smtClean="0"/>
              <a:t>监督者</a:t>
            </a:r>
            <a:endParaRPr lang="en-US" sz="2800" dirty="0" smtClean="0"/>
          </a:p>
          <a:p>
            <a:pPr>
              <a:buNone/>
            </a:pPr>
            <a:r>
              <a:rPr lang="en-US" dirty="0" smtClean="0"/>
              <a:t>    2  </a:t>
            </a:r>
            <a:r>
              <a:rPr lang="en-US" altLang="zh-CN" sz="2800" dirty="0" smtClean="0"/>
              <a:t>《</a:t>
            </a:r>
            <a:r>
              <a:rPr lang="zh-CN" altLang="en-US" sz="2800" dirty="0" smtClean="0"/>
              <a:t>泰晤士报</a:t>
            </a:r>
            <a:r>
              <a:rPr lang="en-US" altLang="zh-CN" sz="2800" dirty="0" smtClean="0"/>
              <a:t>》</a:t>
            </a:r>
            <a:endParaRPr lang="zh-CN" altLang="en-US" sz="2800" dirty="0" smtClean="0"/>
          </a:p>
          <a:p>
            <a:pPr>
              <a:buNone/>
            </a:pPr>
            <a:r>
              <a:rPr lang="en-US" dirty="0" smtClean="0"/>
              <a:t>    3  </a:t>
            </a:r>
            <a:r>
              <a:rPr lang="en-US" altLang="zh-CN" sz="2800" dirty="0" smtClean="0"/>
              <a:t>《</a:t>
            </a:r>
            <a:r>
              <a:rPr lang="zh-CN" altLang="en-US" sz="2800" dirty="0" smtClean="0"/>
              <a:t>卫报</a:t>
            </a:r>
            <a:r>
              <a:rPr lang="en-US" altLang="zh-CN" sz="2800" dirty="0" smtClean="0"/>
              <a:t>》</a:t>
            </a:r>
            <a:endParaRPr lang="zh-CN" altLang="en-US" sz="2800" dirty="0" smtClean="0"/>
          </a:p>
          <a:p>
            <a:pPr>
              <a:buNone/>
            </a:pPr>
            <a:r>
              <a:rPr lang="en-US" dirty="0" smtClean="0"/>
              <a:t>    4  </a:t>
            </a:r>
            <a:r>
              <a:rPr lang="zh-CN" altLang="en-US" sz="2800" dirty="0" smtClean="0"/>
              <a:t>英国广播公司</a:t>
            </a:r>
          </a:p>
          <a:p>
            <a:pPr>
              <a:buNone/>
            </a:pPr>
            <a:r>
              <a:rPr lang="en-US" dirty="0" smtClean="0"/>
              <a:t>    5  </a:t>
            </a:r>
            <a:r>
              <a:rPr lang="zh-CN" altLang="en-US" sz="2800" dirty="0" smtClean="0"/>
              <a:t>多媒体</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pic>
        <p:nvPicPr>
          <p:cNvPr id="7" name="内容占位符 6" descr="Thatcher_Union_Fla_2353616b.jpg"/>
          <p:cNvPicPr>
            <a:picLocks noGrp="1" noChangeAspect="1"/>
          </p:cNvPicPr>
          <p:nvPr>
            <p:ph idx="1"/>
          </p:nvPr>
        </p:nvPicPr>
        <p:blipFill>
          <a:blip r:embed="rId2"/>
          <a:stretch>
            <a:fillRect/>
          </a:stretch>
        </p:blipFill>
        <p:spPr>
          <a:xfrm>
            <a:off x="314885" y="2143116"/>
            <a:ext cx="5607975" cy="3500462"/>
          </a:xfrm>
        </p:spPr>
      </p:pic>
      <p:sp>
        <p:nvSpPr>
          <p:cNvPr id="6" name="文本占位符 5"/>
          <p:cNvSpPr>
            <a:spLocks noGrp="1"/>
          </p:cNvSpPr>
          <p:nvPr>
            <p:ph type="body" sz="half" idx="2"/>
          </p:nvPr>
        </p:nvSpPr>
        <p:spPr>
          <a:xfrm>
            <a:off x="6143636" y="1285860"/>
            <a:ext cx="2571768" cy="4840303"/>
          </a:xfrm>
        </p:spPr>
        <p:txBody>
          <a:bodyPr>
            <a:noAutofit/>
          </a:bodyPr>
          <a:lstStyle/>
          <a:p>
            <a:r>
              <a:rPr lang="en-US" sz="2000" dirty="0" smtClean="0">
                <a:latin typeface="Times New Roman" pitchFamily="18" charset="0"/>
                <a:cs typeface="Times New Roman" pitchFamily="18" charset="0"/>
              </a:rPr>
              <a:t>One example to show politicians’ concern about their public image is that Mrs. Thatcher took lessons from a voice coach who taught her to speak in a deeper voice more befitting a serious national leader, and changed her hair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make-up and clothing in order to enhance her dignified image.</a:t>
            </a:r>
            <a:endParaRPr lang="zh-CN" alt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fontScale="92500" lnSpcReduction="10000"/>
          </a:bodyPr>
          <a:lstStyle/>
          <a:p>
            <a:pPr>
              <a:buNone/>
            </a:pPr>
            <a:r>
              <a:rPr lang="en-US" dirty="0" smtClean="0"/>
              <a:t>A</a:t>
            </a:r>
            <a:r>
              <a:rPr lang="en-US" sz="3000" dirty="0" smtClean="0"/>
              <a:t>. </a:t>
            </a:r>
            <a:r>
              <a:rPr lang="en-US" sz="3000" dirty="0" smtClean="0">
                <a:latin typeface="Times New Roman" pitchFamily="18" charset="0"/>
                <a:cs typeface="Times New Roman" pitchFamily="18" charset="0"/>
              </a:rPr>
              <a:t>What role do the media play in British culture? What are some of the similarities and differences in terms of functions between the British media and the Chinese media?</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B. What are some of the characteristics of British newspaper culture? </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C. Is the British press free from the government control and censorship? What is the relationship between the press and politics in Britain?</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D. How does the BBC operate? </a:t>
            </a:r>
            <a:endParaRPr lang="zh-CN" altLang="en-US" sz="30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28596" y="274638"/>
            <a:ext cx="8258204" cy="2439982"/>
          </a:xfrm>
        </p:spPr>
        <p:txBody>
          <a:bodyPr/>
          <a:lstStyle/>
          <a:p>
            <a:r>
              <a:rPr lang="en-US" altLang="zh-CN" dirty="0" smtClean="0">
                <a:latin typeface="Century" pitchFamily="18" charset="0"/>
              </a:rPr>
              <a:t>The End </a:t>
            </a:r>
            <a:endParaRPr lang="zh-CN" altLang="en-US" dirty="0">
              <a:latin typeface="Century" pitchFamily="18" charset="0"/>
            </a:endParaRPr>
          </a:p>
        </p:txBody>
      </p:sp>
      <p:sp>
        <p:nvSpPr>
          <p:cNvPr id="6" name="内容占位符 5"/>
          <p:cNvSpPr>
            <a:spLocks noGrp="1"/>
          </p:cNvSpPr>
          <p:nvPr>
            <p:ph idx="1"/>
          </p:nvPr>
        </p:nvSpPr>
        <p:spPr>
          <a:xfrm>
            <a:off x="428596" y="3000372"/>
            <a:ext cx="8258204" cy="3125791"/>
          </a:xfrm>
        </p:spPr>
        <p:txBody>
          <a:bodyPr>
            <a:normAutofit/>
          </a:bodyPr>
          <a:lstStyle/>
          <a:p>
            <a:pPr algn="ctr">
              <a:buNone/>
            </a:pPr>
            <a:r>
              <a:rPr lang="zh-CN" altLang="en-US" sz="3600" b="1" dirty="0" smtClean="0">
                <a:latin typeface="+mn-ea"/>
              </a:rPr>
              <a:t>高等教育出版社</a:t>
            </a:r>
            <a:endParaRPr lang="en-US" altLang="zh-CN" sz="3600" b="1" dirty="0" smtClean="0">
              <a:latin typeface="+mn-ea"/>
            </a:endParaRPr>
          </a:p>
          <a:p>
            <a:pPr algn="ctr">
              <a:buNone/>
            </a:pPr>
            <a:endParaRPr lang="en-US" altLang="zh-CN" sz="3600" dirty="0" smtClean="0">
              <a:latin typeface="+mn-ea"/>
            </a:endParaRPr>
          </a:p>
          <a:p>
            <a:pPr algn="ctr">
              <a:buNone/>
            </a:pPr>
            <a:r>
              <a:rPr lang="en-US" altLang="zh-CN" sz="3600" dirty="0" smtClean="0">
                <a:latin typeface="+mn-ea"/>
              </a:rPr>
              <a:t>2015</a:t>
            </a:r>
            <a:endParaRPr lang="zh-CN" altLang="en-US" sz="3600"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rPr>
              <a:t>Focal Points</a:t>
            </a:r>
            <a:endParaRPr lang="zh-CN" altLang="en-US" sz="4000" dirty="0"/>
          </a:p>
        </p:txBody>
      </p:sp>
      <p:sp>
        <p:nvSpPr>
          <p:cNvPr id="3" name="内容占位符 2"/>
          <p:cNvSpPr>
            <a:spLocks noGrp="1"/>
          </p:cNvSpPr>
          <p:nvPr>
            <p:ph idx="1"/>
          </p:nvPr>
        </p:nvSpPr>
        <p:spPr/>
        <p:txBody>
          <a:bodyPr>
            <a:noAutofit/>
          </a:bodyPr>
          <a:lstStyle/>
          <a:p>
            <a:r>
              <a:rPr lang="en-US" sz="2000" dirty="0">
                <a:latin typeface="Times New Roman" pitchFamily="18" charset="0"/>
                <a:cs typeface="Times New Roman" pitchFamily="18" charset="0"/>
              </a:rPr>
              <a:t>popularity and functions of the media</a:t>
            </a:r>
            <a:endParaRPr lang="zh-CN" alt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quality press</a:t>
            </a:r>
            <a:endParaRPr lang="zh-CN" alt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The Observer</a:t>
            </a:r>
            <a:endParaRPr lang="zh-CN" alt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The Times</a:t>
            </a:r>
            <a:endParaRPr lang="zh-CN" alt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The Guardian</a:t>
            </a:r>
            <a:endParaRPr lang="zh-CN" altLang="en-US" sz="2000" i="1" dirty="0">
              <a:latin typeface="Times New Roman" pitchFamily="18" charset="0"/>
              <a:cs typeface="Times New Roman" pitchFamily="18" charset="0"/>
            </a:endParaRPr>
          </a:p>
          <a:p>
            <a:r>
              <a:rPr lang="en-US" sz="2000" i="1" dirty="0">
                <a:latin typeface="Times New Roman" pitchFamily="18" charset="0"/>
                <a:cs typeface="Times New Roman" pitchFamily="18" charset="0"/>
              </a:rPr>
              <a:t>The Telegraph</a:t>
            </a:r>
            <a:endParaRPr lang="zh-CN" alt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The Financial Times</a:t>
            </a:r>
            <a:endParaRPr lang="zh-CN" alt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Tabloids</a:t>
            </a:r>
            <a:endParaRPr lang="zh-CN" alt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British Broadcasting Corporation (BBC)</a:t>
            </a:r>
            <a:endParaRPr lang="zh-CN" alt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Independent Television Commission</a:t>
            </a:r>
            <a:endParaRPr lang="zh-CN" alt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 The Unit Is Divided into Three Sections</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a:buNone/>
            </a:pPr>
            <a:r>
              <a:rPr lang="en-US" altLang="zh-CN" dirty="0" smtClean="0">
                <a:latin typeface="Times New Roman" pitchFamily="18" charset="0"/>
                <a:cs typeface="Times New Roman" pitchFamily="18" charset="0"/>
              </a:rPr>
              <a:t> I. The Role of Media</a:t>
            </a:r>
          </a:p>
          <a:p>
            <a:pPr>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II. British Newspapers</a:t>
            </a:r>
          </a:p>
          <a:p>
            <a:pPr>
              <a:buNone/>
            </a:pPr>
            <a:r>
              <a:rPr lang="en-US" altLang="zh-CN" dirty="0" smtClean="0">
                <a:latin typeface="Times New Roman" pitchFamily="18" charset="0"/>
                <a:cs typeface="Times New Roman" pitchFamily="18" charset="0"/>
              </a:rPr>
              <a:t>III. The Broadcast Media</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Role of Media</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en-US" altLang="zh-CN" sz="2400" dirty="0" smtClean="0">
                <a:latin typeface="Times New Roman" pitchFamily="18" charset="0"/>
                <a:cs typeface="Times New Roman" pitchFamily="18" charset="0"/>
              </a:rPr>
              <a:t>The media are central to British leisure culture;</a:t>
            </a:r>
          </a:p>
          <a:p>
            <a:r>
              <a:rPr lang="en-US" altLang="zh-CN" sz="2400" dirty="0" smtClean="0">
                <a:latin typeface="Times New Roman" pitchFamily="18" charset="0"/>
                <a:cs typeface="Times New Roman" pitchFamily="18" charset="0"/>
              </a:rPr>
              <a:t>The media provide British people with information about political and social issues, and are considered to be vital to the British political system;</a:t>
            </a:r>
          </a:p>
          <a:p>
            <a:r>
              <a:rPr lang="en-US" altLang="zh-CN" sz="2400" dirty="0" smtClean="0">
                <a:latin typeface="Times New Roman" pitchFamily="18" charset="0"/>
                <a:cs typeface="Times New Roman" pitchFamily="18" charset="0"/>
              </a:rPr>
              <a:t>The media provide weather reports and carry advertising;</a:t>
            </a:r>
          </a:p>
          <a:p>
            <a:r>
              <a:rPr lang="en-US" altLang="zh-CN" sz="2400" dirty="0" smtClean="0">
                <a:latin typeface="Times New Roman" pitchFamily="18" charset="0"/>
                <a:cs typeface="Times New Roman" pitchFamily="18" charset="0"/>
              </a:rPr>
              <a:t>The media are used for educational purposes and provide a forum for people to express their views;</a:t>
            </a:r>
          </a:p>
          <a:p>
            <a:r>
              <a:rPr lang="en-US" altLang="zh-CN" sz="2400" dirty="0" smtClean="0">
                <a:latin typeface="Times New Roman" pitchFamily="18" charset="0"/>
                <a:cs typeface="Times New Roman" pitchFamily="18" charset="0"/>
              </a:rPr>
              <a:t>The media plays an important role in engendering a </a:t>
            </a:r>
            <a:r>
              <a:rPr lang="en-US" altLang="zh-CN" sz="2400" smtClean="0">
                <a:latin typeface="Times New Roman" pitchFamily="18" charset="0"/>
                <a:cs typeface="Times New Roman" pitchFamily="18" charset="0"/>
              </a:rPr>
              <a:t>national culture. </a:t>
            </a:r>
            <a:endParaRPr lang="en-US" altLang="zh-CN"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92500" lnSpcReduction="20000"/>
          </a:bodyPr>
          <a:lstStyle/>
          <a:p>
            <a:r>
              <a:rPr lang="en-US" sz="2800" dirty="0" smtClean="0">
                <a:latin typeface="Times New Roman" pitchFamily="18" charset="0"/>
                <a:cs typeface="Times New Roman" pitchFamily="18" charset="0"/>
              </a:rPr>
              <a:t>More and more newspapers began to appear in the late eighteenth and early nineteenth century as the British economy began to </a:t>
            </a:r>
            <a:r>
              <a:rPr lang="en-US" sz="2800" dirty="0" err="1" smtClean="0">
                <a:latin typeface="Times New Roman" pitchFamily="18" charset="0"/>
                <a:cs typeface="Times New Roman" pitchFamily="18" charset="0"/>
              </a:rPr>
              <a:t>industrialise</a:t>
            </a:r>
            <a:r>
              <a:rPr lang="en-US" sz="2800" dirty="0" smtClean="0">
                <a:latin typeface="Times New Roman" pitchFamily="18" charset="0"/>
                <a:cs typeface="Times New Roman" pitchFamily="18" charset="0"/>
              </a:rPr>
              <a:t>, as the democratic franchise was extended to larger segments of the population, and as literacy levels rose through the introduction of mass education.</a:t>
            </a:r>
          </a:p>
          <a:p>
            <a:r>
              <a:rPr lang="en-US" sz="2600" dirty="0" smtClean="0">
                <a:latin typeface="Times New Roman" pitchFamily="18" charset="0"/>
                <a:cs typeface="Times New Roman" pitchFamily="18" charset="0"/>
              </a:rPr>
              <a:t>The very names of British newspapers --</a:t>
            </a:r>
            <a:r>
              <a:rPr lang="en-US" sz="2600" i="1" dirty="0" smtClean="0">
                <a:latin typeface="Times New Roman" pitchFamily="18" charset="0"/>
                <a:cs typeface="Times New Roman" pitchFamily="18" charset="0"/>
              </a:rPr>
              <a:t>The Times</a:t>
            </a:r>
            <a:r>
              <a:rPr lang="en-US" sz="2600"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The Observer</a:t>
            </a:r>
            <a:r>
              <a:rPr lang="en-US" sz="2600"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The Guardian</a:t>
            </a:r>
            <a:r>
              <a:rPr lang="en-US" sz="2600" dirty="0" smtClean="0">
                <a:latin typeface="Times New Roman" pitchFamily="18" charset="0"/>
                <a:cs typeface="Times New Roman" pitchFamily="18" charset="0"/>
              </a:rPr>
              <a:t>-- suggest that the function of the paper is to offer the electorate objective reports about what is happening in the country. This watchdog function, keeping an eye on the government, is one of the reasons why a free press is considered so important to the functioning of parliamentary democracy.</a:t>
            </a:r>
            <a:endParaRPr lang="zh-CN" altLang="en-US" sz="26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II. British Newspapers</a:t>
            </a:r>
            <a:endParaRPr lang="zh-CN" altLang="en-US" dirty="0"/>
          </a:p>
        </p:txBody>
      </p:sp>
      <p:sp>
        <p:nvSpPr>
          <p:cNvPr id="10" name="内容占位符 9"/>
          <p:cNvSpPr>
            <a:spLocks noGrp="1"/>
          </p:cNvSpPr>
          <p:nvPr>
            <p:ph sz="half" idx="1"/>
          </p:nvPr>
        </p:nvSpPr>
        <p:spPr>
          <a:xfrm>
            <a:off x="642910" y="1571612"/>
            <a:ext cx="3852890" cy="4554551"/>
          </a:xfrm>
        </p:spPr>
        <p:txBody>
          <a:bodyPr>
            <a:normAutofit fontScale="85000" lnSpcReduction="20000"/>
          </a:bodyPr>
          <a:lstStyle/>
          <a:p>
            <a:r>
              <a:rPr lang="en-US" i="1" dirty="0" smtClean="0">
                <a:latin typeface="Times New Roman" pitchFamily="18" charset="0"/>
                <a:cs typeface="Times New Roman" pitchFamily="18" charset="0"/>
              </a:rPr>
              <a:t>The Observer</a:t>
            </a:r>
            <a:r>
              <a:rPr lang="en-US" dirty="0" smtClean="0">
                <a:latin typeface="Times New Roman" pitchFamily="18" charset="0"/>
                <a:cs typeface="Times New Roman" pitchFamily="18" charset="0"/>
              </a:rPr>
              <a:t>, which is published every Sunday, first appeared in 1791, making it the world’s oldest Sunday newspaper. It takes a social liberal or social democratic line  on most issues. The main paper comes with a number of supplements – </a:t>
            </a:r>
            <a:r>
              <a:rPr lang="en-US" i="1" dirty="0" smtClean="0">
                <a:latin typeface="Times New Roman" pitchFamily="18" charset="0"/>
                <a:cs typeface="Times New Roman" pitchFamily="18" charset="0"/>
              </a:rPr>
              <a:t>Sport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Observer Magazine</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New Review</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rPr>
              <a:t>The New York Times International Weekly.</a:t>
            </a:r>
            <a:endParaRPr lang="zh-CN" altLang="en-US" dirty="0" smtClean="0">
              <a:latin typeface="Times New Roman" pitchFamily="18" charset="0"/>
              <a:cs typeface="Times New Roman" pitchFamily="18" charset="0"/>
            </a:endParaRPr>
          </a:p>
          <a:p>
            <a:endParaRPr lang="zh-CN" altLang="en-US" dirty="0"/>
          </a:p>
        </p:txBody>
      </p:sp>
      <p:pic>
        <p:nvPicPr>
          <p:cNvPr id="12" name="内容占位符 11" descr="TheObserver.png"/>
          <p:cNvPicPr>
            <a:picLocks noGrp="1" noChangeAspect="1"/>
          </p:cNvPicPr>
          <p:nvPr>
            <p:ph sz="half" idx="2"/>
          </p:nvPr>
        </p:nvPicPr>
        <p:blipFill>
          <a:blip r:embed="rId2"/>
          <a:stretch>
            <a:fillRect/>
          </a:stretch>
        </p:blipFill>
        <p:spPr>
          <a:xfrm>
            <a:off x="4643438" y="1457604"/>
            <a:ext cx="3286148" cy="501407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74638"/>
            <a:ext cx="8258204" cy="939784"/>
          </a:xfrm>
        </p:spPr>
        <p:txBody>
          <a:bodyPr>
            <a:normAutofit/>
          </a:bodyPr>
          <a:lstStyle/>
          <a:p>
            <a:r>
              <a:rPr lang="en-US" altLang="zh-CN" sz="4000" dirty="0" smtClean="0">
                <a:latin typeface="Times New Roman" pitchFamily="18" charset="0"/>
                <a:cs typeface="Times New Roman" pitchFamily="18" charset="0"/>
              </a:rPr>
              <a:t>II. British Newspapers</a:t>
            </a:r>
            <a:endParaRPr lang="zh-CN" altLang="en-US" sz="4000" dirty="0">
              <a:latin typeface="Times New Roman" pitchFamily="18" charset="0"/>
              <a:cs typeface="Times New Roman" pitchFamily="18" charset="0"/>
            </a:endParaRPr>
          </a:p>
        </p:txBody>
      </p:sp>
      <p:sp>
        <p:nvSpPr>
          <p:cNvPr id="3" name="内容占位符 2"/>
          <p:cNvSpPr>
            <a:spLocks noGrp="1"/>
          </p:cNvSpPr>
          <p:nvPr>
            <p:ph sz="half" idx="1"/>
          </p:nvPr>
        </p:nvSpPr>
        <p:spPr>
          <a:xfrm>
            <a:off x="428596" y="1357298"/>
            <a:ext cx="4067204" cy="4768865"/>
          </a:xfrm>
        </p:spPr>
        <p:txBody>
          <a:bodyPr>
            <a:normAutofit lnSpcReduction="10000"/>
          </a:bodyPr>
          <a:lstStyle/>
          <a:p>
            <a:r>
              <a:rPr lang="en-US" sz="2000" i="1" dirty="0" smtClean="0">
                <a:latin typeface="Times New Roman" pitchFamily="18" charset="0"/>
                <a:cs typeface="Times New Roman" pitchFamily="18" charset="0"/>
              </a:rPr>
              <a:t>The Times</a:t>
            </a:r>
            <a:r>
              <a:rPr lang="en-US" sz="2000" dirty="0" smtClean="0">
                <a:latin typeface="Times New Roman" pitchFamily="18" charset="0"/>
                <a:cs typeface="Times New Roman" pitchFamily="18" charset="0"/>
              </a:rPr>
              <a:t>, which began publishing in 1785, is the United Kingdom’s oldest daily newspaper.</a:t>
            </a:r>
            <a:r>
              <a:rPr lang="zh-CN" alt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its sister paper The Sunday Times was founded in 1821. </a:t>
            </a:r>
            <a:r>
              <a:rPr lang="en-US" sz="2000" i="1" dirty="0" smtClean="0">
                <a:latin typeface="Times New Roman" pitchFamily="18" charset="0"/>
                <a:cs typeface="Times New Roman" pitchFamily="18" charset="0"/>
              </a:rPr>
              <a:t>The Times</a:t>
            </a:r>
            <a:r>
              <a:rPr lang="en-US" sz="2000" dirty="0" smtClean="0">
                <a:latin typeface="Times New Roman" pitchFamily="18" charset="0"/>
                <a:cs typeface="Times New Roman" pitchFamily="18" charset="0"/>
              </a:rPr>
              <a:t> had an average daily circulation of 394,448 in March 2014. An American edition of </a:t>
            </a:r>
            <a:r>
              <a:rPr lang="en-US" sz="2000" i="1" dirty="0" smtClean="0">
                <a:latin typeface="Times New Roman" pitchFamily="18" charset="0"/>
                <a:cs typeface="Times New Roman" pitchFamily="18" charset="0"/>
              </a:rPr>
              <a:t>The Times</a:t>
            </a:r>
            <a:r>
              <a:rPr lang="en-US" sz="2000" dirty="0" smtClean="0">
                <a:latin typeface="Times New Roman" pitchFamily="18" charset="0"/>
                <a:cs typeface="Times New Roman" pitchFamily="18" charset="0"/>
              </a:rPr>
              <a:t> has been published since 6 June 2006. Though traditionally a moderate newspaper and sometimes a supporter of the Conservative Party, it supported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Party in the 2001 and 2005 general elections.</a:t>
            </a:r>
            <a:endParaRPr lang="zh-CN" altLang="en-US" sz="2000" dirty="0">
              <a:latin typeface="Times New Roman" pitchFamily="18" charset="0"/>
              <a:cs typeface="Times New Roman" pitchFamily="18" charset="0"/>
            </a:endParaRPr>
          </a:p>
        </p:txBody>
      </p:sp>
      <p:pic>
        <p:nvPicPr>
          <p:cNvPr id="5" name="内容占位符 4" descr="times0507101-233x300.jpg"/>
          <p:cNvPicPr>
            <a:picLocks noGrp="1" noChangeAspect="1"/>
          </p:cNvPicPr>
          <p:nvPr>
            <p:ph sz="half" idx="2"/>
          </p:nvPr>
        </p:nvPicPr>
        <p:blipFill>
          <a:blip r:embed="rId2"/>
          <a:stretch>
            <a:fillRect/>
          </a:stretch>
        </p:blipFill>
        <p:spPr>
          <a:xfrm>
            <a:off x="4643439" y="1349073"/>
            <a:ext cx="3945718" cy="5080323"/>
          </a:xfr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2311</Words>
  <Application>Microsoft Office PowerPoint</Application>
  <PresentationFormat>On-screen Show (4:3)</PresentationFormat>
  <Paragraphs>114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主题</vt:lpstr>
      <vt:lpstr>《英语国家社会与文化入门》(上册）</vt:lpstr>
      <vt:lpstr>The United Kingdom of Britain and Northern Ireland Unit 9  The British Media</vt:lpstr>
      <vt:lpstr>Quiz</vt:lpstr>
      <vt:lpstr>Focal Points</vt:lpstr>
      <vt:lpstr> The Unit Is Divided into Three Sections</vt:lpstr>
      <vt:lpstr>I. The Role of Media</vt:lpstr>
      <vt:lpstr>II. British Newspapers</vt:lpstr>
      <vt:lpstr>II. British Newspapers</vt:lpstr>
      <vt:lpstr>II. British Newspapers</vt:lpstr>
      <vt:lpstr>II. British Newspapers</vt:lpstr>
      <vt:lpstr>II. British Newspapers</vt:lpstr>
      <vt:lpstr>II. British Newspapers</vt:lpstr>
      <vt:lpstr>II. British Newspapers</vt:lpstr>
      <vt:lpstr>II. British Newspapers</vt:lpstr>
      <vt:lpstr>II. British Newspapers</vt:lpstr>
      <vt:lpstr>II. British Newspapers</vt:lpstr>
      <vt:lpstr>Despite the changes, many British people still have the habit of beginning their day by reading a newspaper at breakfast. </vt:lpstr>
      <vt:lpstr>III. The Broadcast Media</vt:lpstr>
      <vt:lpstr>A family watching TV</vt:lpstr>
      <vt:lpstr>Coronation Street</vt:lpstr>
      <vt:lpstr>Slide 21</vt:lpstr>
      <vt:lpstr>Downton Abbey</vt:lpstr>
      <vt:lpstr>III. The Broadcast Media</vt:lpstr>
      <vt:lpstr>Logo used since 1997</vt:lpstr>
      <vt:lpstr>The British Broadcasting Corporation (BBC)</vt:lpstr>
      <vt:lpstr>III. The Broadcast Media</vt:lpstr>
      <vt:lpstr>III. The Broadcast Media</vt:lpstr>
      <vt:lpstr>Speaking on BBC, former Prime Minister Tony Blair defended his policy about the war in Iraq six years after he led Britain into the war.</vt:lpstr>
      <vt:lpstr>III. The Broadcast Media</vt:lpstr>
      <vt:lpstr>Slide 30</vt:lpstr>
      <vt:lpstr>Questions for Discussion</vt:lpstr>
      <vt:lpstr>The End </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《英语国家社会与文化入门》(上册）</dc:title>
  <dc:creator>Gs</dc:creator>
  <cp:lastModifiedBy>Wang</cp:lastModifiedBy>
  <cp:revision>72</cp:revision>
  <dcterms:created xsi:type="dcterms:W3CDTF">2014-08-30T22:32:07Z</dcterms:created>
  <dcterms:modified xsi:type="dcterms:W3CDTF">2015-11-10T18:13:57Z</dcterms:modified>
</cp:coreProperties>
</file>